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68" r:id="rId3"/>
    <p:sldId id="270" r:id="rId4"/>
    <p:sldId id="267" r:id="rId5"/>
    <p:sldId id="271" r:id="rId6"/>
    <p:sldId id="269" r:id="rId7"/>
    <p:sldId id="259" r:id="rId8"/>
    <p:sldId id="260" r:id="rId9"/>
    <p:sldId id="272" r:id="rId10"/>
    <p:sldId id="273" r:id="rId11"/>
    <p:sldId id="276" r:id="rId12"/>
    <p:sldId id="262" r:id="rId13"/>
    <p:sldId id="275" r:id="rId14"/>
    <p:sldId id="263" r:id="rId15"/>
    <p:sldId id="277" r:id="rId16"/>
    <p:sldId id="264" r:id="rId17"/>
    <p:sldId id="265" r:id="rId18"/>
    <p:sldId id="266" r:id="rId19"/>
  </p:sldIdLst>
  <p:sldSz cx="18288000" cy="10287000"/>
  <p:notesSz cx="18288000" cy="10287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Georgia" panose="02040502050405020303" pitchFamily="18" charset="0"/>
      <p:regular r:id="rId25"/>
      <p:bold r:id="rId26"/>
      <p:italic r:id="rId27"/>
      <p:boldItalic r:id="rId28"/>
    </p:embeddedFont>
    <p:embeddedFont>
      <p:font typeface="Maven Pro" panose="020B0604020202020204" charset="0"/>
      <p:regular r:id="rId29"/>
      <p:bold r:id="rId30"/>
    </p:embeddedFont>
    <p:embeddedFont>
      <p:font typeface="Nunito" pitchFamily="2" charset="0"/>
      <p:regular r:id="rId31"/>
      <p:bold r:id="rId32"/>
      <p:italic r:id="rId33"/>
      <p:boldItalic r:id="rId34"/>
    </p:embeddedFont>
    <p:embeddedFont>
      <p:font typeface="Palatino Linotype" panose="02040502050505030304" pitchFamily="18" charset="0"/>
      <p:regular r:id="rId35"/>
      <p:bold r:id="rId36"/>
      <p:italic r:id="rId37"/>
      <p:boldItalic r:id="rId38"/>
    </p:embeddedFont>
    <p:embeddedFont>
      <p:font typeface="SimSun" panose="02010600030101010101" pitchFamily="2" charset="-122"/>
      <p:regular r:id="rId39"/>
    </p:embeddedFont>
    <p:embeddedFont>
      <p:font typeface="Trebuchet MS" panose="020B0603020202020204" pitchFamily="34" charset="0"/>
      <p:regular r:id="rId40"/>
      <p:bold r:id="rId41"/>
      <p:italic r:id="rId42"/>
      <p:boldItalic r:id="rId43"/>
    </p:embeddedFont>
    <p:embeddedFont>
      <p:font typeface="Verdana" panose="020B0604030504040204" pitchFamily="34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8" roundtripDataSignature="AMtx7mgXzrbGo5RUE5uGMo+EwK9WqEHjI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1" d="100"/>
          <a:sy n="41" d="100"/>
        </p:scale>
        <p:origin x="820" y="40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font" Target="fonts/font22.fntdata"/><Relationship Id="rId47" Type="http://schemas.openxmlformats.org/officeDocument/2006/relationships/font" Target="fonts/font27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9.fntdata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45" Type="http://schemas.openxmlformats.org/officeDocument/2006/relationships/font" Target="fonts/font2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4" Type="http://schemas.openxmlformats.org/officeDocument/2006/relationships/font" Target="fonts/font24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font" Target="fonts/font23.fntdata"/><Relationship Id="rId48" Type="http://customschemas.google.com/relationships/presentationmetadata" Target="meta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46" Type="http://schemas.openxmlformats.org/officeDocument/2006/relationships/font" Target="fonts/font26.fntdata"/><Relationship Id="rId20" Type="http://schemas.openxmlformats.org/officeDocument/2006/relationships/notesMaster" Target="notesMasters/notesMaster1.xml"/><Relationship Id="rId41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048600" y="771525"/>
            <a:ext cx="12192600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8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8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097554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9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0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1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48600" y="771525"/>
            <a:ext cx="12192600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983438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0262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017958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74450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7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7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28360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g1a9813a11bc_0_807"/>
          <p:cNvGrpSpPr/>
          <p:nvPr/>
        </p:nvGrpSpPr>
        <p:grpSpPr>
          <a:xfrm>
            <a:off x="14686006" y="6819351"/>
            <a:ext cx="3382844" cy="3465096"/>
            <a:chOff x="7343003" y="3409675"/>
            <a:chExt cx="1691422" cy="1732548"/>
          </a:xfrm>
        </p:grpSpPr>
        <p:grpSp>
          <p:nvGrpSpPr>
            <p:cNvPr id="11" name="Google Shape;11;g1a9813a11bc_0_807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g1a9813a11bc_0_807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g1a9813a11bc_0_807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g1a9813a11bc_0_807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g1a9813a11bc_0_807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g1a9813a11bc_0_807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g1a9813a11bc_0_807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g1a9813a11bc_0_807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g1a9813a11bc_0_807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g1a9813a11bc_0_807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g1a9813a11bc_0_807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g1a9813a11bc_0_807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g1a9813a11bc_0_807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g1a9813a11bc_0_807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g1a9813a11bc_0_807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g1a9813a11bc_0_807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g1a9813a11bc_0_807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g1a9813a11bc_0_807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g1a9813a11bc_0_807"/>
          <p:cNvGrpSpPr/>
          <p:nvPr/>
        </p:nvGrpSpPr>
        <p:grpSpPr>
          <a:xfrm>
            <a:off x="10087005" y="0"/>
            <a:ext cx="7628145" cy="7678204"/>
            <a:chOff x="5043503" y="0"/>
            <a:chExt cx="3814072" cy="3839102"/>
          </a:xfrm>
        </p:grpSpPr>
        <p:sp>
          <p:nvSpPr>
            <p:cNvPr id="30" name="Google Shape;30;g1a9813a11bc_0_807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g1a9813a11bc_0_807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g1a9813a11bc_0_807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g1a9813a11bc_0_807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g1a9813a11bc_0_807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g1a9813a11bc_0_807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g1a9813a11bc_0_807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g1a9813a11bc_0_807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g1a9813a11bc_0_807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g1a9813a11bc_0_807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g1a9813a11bc_0_807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g1a9813a11bc_0_807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g1a9813a11bc_0_807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g1a9813a11bc_0_807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g1a9813a11bc_0_807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g1a9813a11bc_0_807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g1a9813a11bc_0_807"/>
          <p:cNvSpPr txBox="1">
            <a:spLocks noGrp="1"/>
          </p:cNvSpPr>
          <p:nvPr>
            <p:ph type="ctrTitle"/>
          </p:nvPr>
        </p:nvSpPr>
        <p:spPr>
          <a:xfrm>
            <a:off x="1648000" y="3227625"/>
            <a:ext cx="8511000" cy="37458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g1a9813a11bc_0_807"/>
          <p:cNvSpPr txBox="1">
            <a:spLocks noGrp="1"/>
          </p:cNvSpPr>
          <p:nvPr>
            <p:ph type="subTitle" idx="1"/>
          </p:nvPr>
        </p:nvSpPr>
        <p:spPr>
          <a:xfrm>
            <a:off x="1648000" y="7192600"/>
            <a:ext cx="8511000" cy="1390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g1a9813a11bc_0_807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g1a9813a11bc_0_939"/>
          <p:cNvGrpSpPr/>
          <p:nvPr/>
        </p:nvGrpSpPr>
        <p:grpSpPr>
          <a:xfrm>
            <a:off x="104" y="8198400"/>
            <a:ext cx="18288071" cy="2088600"/>
            <a:chOff x="52" y="4099200"/>
            <a:chExt cx="9144036" cy="1044300"/>
          </a:xfrm>
        </p:grpSpPr>
        <p:grpSp>
          <p:nvGrpSpPr>
            <p:cNvPr id="143" name="Google Shape;143;g1a9813a11bc_0_939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g1a9813a11bc_0_939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g1a9813a11bc_0_939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g1a9813a11bc_0_939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g1a9813a11bc_0_939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g1a9813a11bc_0_939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g1a9813a11bc_0_939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g1a9813a11bc_0_939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g1a9813a11bc_0_939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g1a9813a11bc_0_939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g1a9813a11bc_0_939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g1a9813a11bc_0_939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g1a9813a11bc_0_939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g1a9813a11bc_0_939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g1a9813a11bc_0_939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g1a9813a11bc_0_939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g1a9813a11bc_0_939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g1a9813a11bc_0_939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g1a9813a11bc_0_939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g1a9813a11bc_0_939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g1a9813a11bc_0_939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g1a9813a11bc_0_939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g1a9813a11bc_0_939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g1a9813a11bc_0_939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g1a9813a11bc_0_939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g1a9813a11bc_0_939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g1a9813a11bc_0_939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g1a9813a11bc_0_939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g1a9813a11bc_0_939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g1a9813a11bc_0_939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g1a9813a11bc_0_939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g1a9813a11bc_0_939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g1a9813a11bc_0_939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g1a9813a11bc_0_939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g1a9813a11bc_0_939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g1a9813a11bc_0_939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g1a9813a11bc_0_939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g1a9813a11bc_0_939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g1a9813a11bc_0_939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g1a9813a11bc_0_939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g1a9813a11bc_0_939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g1a9813a11bc_0_939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g1a9813a11bc_0_939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g1a9813a11bc_0_939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g1a9813a11bc_0_939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g1a9813a11bc_0_939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g1a9813a11bc_0_939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g1a9813a11bc_0_939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g1a9813a11bc_0_939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g1a9813a11bc_0_939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g1a9813a11bc_0_939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g1a9813a11bc_0_939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g1a9813a11bc_0_939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g1a9813a11bc_0_939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g1a9813a11bc_0_939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g1a9813a11bc_0_939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g1a9813a11bc_0_939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g1a9813a11bc_0_939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g1a9813a11bc_0_939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g1a9813a11bc_0_939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g1a9813a11bc_0_939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g1a9813a11bc_0_939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g1a9813a11bc_0_939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g1a9813a11bc_0_939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g1a9813a11bc_0_939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g1a9813a11bc_0_939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g1a9813a11bc_0_939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g1a9813a11bc_0_939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g1a9813a11bc_0_939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g1a9813a11bc_0_939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g1a9813a11bc_0_939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g1a9813a11bc_0_939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g1a9813a11bc_0_939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g1a9813a11bc_0_939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g1a9813a11bc_0_939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g1a9813a11bc_0_939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g1a9813a11bc_0_939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g1a9813a11bc_0_939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g1a9813a11bc_0_939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g1a9813a11bc_0_939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g1a9813a11bc_0_939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g1a9813a11bc_0_939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g1a9813a11bc_0_939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g1a9813a11bc_0_939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g1a9813a11bc_0_939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g1a9813a11bc_0_939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g1a9813a11bc_0_939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g1a9813a11bc_0_939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g1a9813a11bc_0_939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g1a9813a11bc_0_939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g1a9813a11bc_0_939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g1a9813a11bc_0_939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g1a9813a11bc_0_939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g1a9813a11bc_0_939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g1a9813a11bc_0_939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g1a9813a11bc_0_939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g1a9813a11bc_0_939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g1a9813a11bc_0_939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g1a9813a11bc_0_939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g1a9813a11bc_0_939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g1a9813a11bc_0_939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g1a9813a11bc_0_939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g1a9813a11bc_0_939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g1a9813a11bc_0_939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g1a9813a11bc_0_939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g1a9813a11bc_0_939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g1a9813a11bc_0_939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g1a9813a11bc_0_939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g1a9813a11bc_0_939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g1a9813a11bc_0_939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g1a9813a11bc_0_939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g1a9813a11bc_0_939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g1a9813a11bc_0_939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g1a9813a11bc_0_939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g1a9813a11bc_0_939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g1a9813a11bc_0_939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g1a9813a11bc_0_939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g1a9813a11bc_0_939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g1a9813a11bc_0_939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g1a9813a11bc_0_939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g1a9813a11bc_0_939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g1a9813a11bc_0_939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g1a9813a11bc_0_939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g1a9813a11bc_0_939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g1a9813a11bc_0_939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g1a9813a11bc_0_939"/>
          <p:cNvSpPr txBox="1">
            <a:spLocks noGrp="1"/>
          </p:cNvSpPr>
          <p:nvPr>
            <p:ph type="title" hasCustomPrompt="1"/>
          </p:nvPr>
        </p:nvSpPr>
        <p:spPr>
          <a:xfrm>
            <a:off x="2777250" y="1545450"/>
            <a:ext cx="12733800" cy="37266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g1a9813a11bc_0_939"/>
          <p:cNvSpPr txBox="1">
            <a:spLocks noGrp="1"/>
          </p:cNvSpPr>
          <p:nvPr>
            <p:ph type="body" idx="1"/>
          </p:nvPr>
        </p:nvSpPr>
        <p:spPr>
          <a:xfrm>
            <a:off x="2777250" y="5424600"/>
            <a:ext cx="12733800" cy="22224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3937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Char char="●"/>
              <a:defRPr>
                <a:solidFill>
                  <a:schemeClr val="lt1"/>
                </a:solidFill>
              </a:defRPr>
            </a:lvl1pPr>
            <a:lvl2pPr marL="914400" lvl="1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2pPr>
            <a:lvl3pPr marL="1371600" lvl="2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3pPr>
            <a:lvl4pPr marL="1828800" lvl="3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4pPr>
            <a:lvl5pPr marL="2286000" lvl="4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5pPr>
            <a:lvl6pPr marL="2743200" lvl="5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6pPr>
            <a:lvl7pPr marL="3200400" lvl="6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7pPr>
            <a:lvl8pPr marL="3657600" lvl="7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8pPr>
            <a:lvl9pPr marL="4114800" lvl="8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g1a9813a11bc_0_939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a9813a11bc_0_1069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obj">
  <p:cSld name="OBJECT">
    <p:bg>
      <p:bgPr>
        <a:solidFill>
          <a:schemeClr val="lt1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a9813a11bc_0_1071"/>
          <p:cNvSpPr txBox="1">
            <a:spLocks noGrp="1"/>
          </p:cNvSpPr>
          <p:nvPr>
            <p:ph type="ctrTitle"/>
          </p:nvPr>
        </p:nvSpPr>
        <p:spPr>
          <a:xfrm>
            <a:off x="5063554" y="3370486"/>
            <a:ext cx="8160900" cy="24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600"/>
              <a:buNone/>
              <a:defRPr b="0" i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g1a9813a11bc_0_1071"/>
          <p:cNvSpPr txBox="1">
            <a:spLocks noGrp="1"/>
          </p:cNvSpPr>
          <p:nvPr>
            <p:ph type="subTitle" idx="1"/>
          </p:nvPr>
        </p:nvSpPr>
        <p:spPr>
          <a:xfrm>
            <a:off x="2743200" y="5760720"/>
            <a:ext cx="12801600" cy="25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2pPr>
            <a:lvl3pPr lvl="2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3pPr>
            <a:lvl4pPr lvl="3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4pPr>
            <a:lvl5pPr lvl="4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5pPr>
            <a:lvl6pPr lvl="5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6pPr>
            <a:lvl7pPr lvl="6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7pPr>
            <a:lvl8pPr lvl="7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8pPr>
            <a:lvl9pPr lvl="8" algn="l" rtl="0">
              <a:spcBef>
                <a:spcPts val="2400"/>
              </a:spcBef>
              <a:spcAft>
                <a:spcPts val="240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g1a9813a11bc_0_1071"/>
          <p:cNvSpPr txBox="1">
            <a:spLocks noGrp="1"/>
          </p:cNvSpPr>
          <p:nvPr>
            <p:ph type="ftr" idx="11"/>
          </p:nvPr>
        </p:nvSpPr>
        <p:spPr>
          <a:xfrm>
            <a:off x="6217920" y="9566910"/>
            <a:ext cx="58521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g1a9813a11bc_0_1071"/>
          <p:cNvSpPr txBox="1">
            <a:spLocks noGrp="1"/>
          </p:cNvSpPr>
          <p:nvPr>
            <p:ph type="dt" idx="10"/>
          </p:nvPr>
        </p:nvSpPr>
        <p:spPr>
          <a:xfrm>
            <a:off x="914400" y="9566910"/>
            <a:ext cx="42063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g1a9813a11bc_0_1071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a9813a11bc_0_1077"/>
          <p:cNvSpPr txBox="1">
            <a:spLocks noGrp="1"/>
          </p:cNvSpPr>
          <p:nvPr>
            <p:ph type="title"/>
          </p:nvPr>
        </p:nvSpPr>
        <p:spPr>
          <a:xfrm>
            <a:off x="1016000" y="1880959"/>
            <a:ext cx="14866500" cy="15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600"/>
              <a:buNone/>
              <a:defRPr sz="5050" b="0" i="0">
                <a:solidFill>
                  <a:schemeClr val="l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g1a9813a11bc_0_1077"/>
          <p:cNvSpPr txBox="1">
            <a:spLocks noGrp="1"/>
          </p:cNvSpPr>
          <p:nvPr>
            <p:ph type="body" idx="1"/>
          </p:nvPr>
        </p:nvSpPr>
        <p:spPr>
          <a:xfrm>
            <a:off x="1261931" y="2930715"/>
            <a:ext cx="15764100" cy="62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2600"/>
              <a:buNone/>
              <a:defRPr b="0" i="0">
                <a:solidFill>
                  <a:schemeClr val="dk1"/>
                </a:solidFill>
              </a:defRPr>
            </a:lvl1pPr>
            <a:lvl2pPr marL="914400" lvl="1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2pPr>
            <a:lvl3pPr marL="1371600" lvl="2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3pPr>
            <a:lvl4pPr marL="1828800" lvl="3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4pPr>
            <a:lvl5pPr marL="2286000" lvl="4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5pPr>
            <a:lvl6pPr marL="2743200" lvl="5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6pPr>
            <a:lvl7pPr marL="3200400" lvl="6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7pPr>
            <a:lvl8pPr marL="3657600" lvl="7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8pPr>
            <a:lvl9pPr marL="4114800" lvl="8" indent="-228600" algn="l" rtl="0">
              <a:spcBef>
                <a:spcPts val="2400"/>
              </a:spcBef>
              <a:spcAft>
                <a:spcPts val="240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g1a9813a11bc_0_1077"/>
          <p:cNvSpPr txBox="1">
            <a:spLocks noGrp="1"/>
          </p:cNvSpPr>
          <p:nvPr>
            <p:ph type="ftr" idx="11"/>
          </p:nvPr>
        </p:nvSpPr>
        <p:spPr>
          <a:xfrm>
            <a:off x="6217920" y="9566910"/>
            <a:ext cx="58521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g1a9813a11bc_0_1077"/>
          <p:cNvSpPr txBox="1">
            <a:spLocks noGrp="1"/>
          </p:cNvSpPr>
          <p:nvPr>
            <p:ph type="dt" idx="10"/>
          </p:nvPr>
        </p:nvSpPr>
        <p:spPr>
          <a:xfrm>
            <a:off x="914400" y="9566910"/>
            <a:ext cx="42063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g1a9813a11bc_0_1077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g1a9813a11bc_0_108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g1a9813a11bc_0_1083"/>
          <p:cNvSpPr/>
          <p:nvPr/>
        </p:nvSpPr>
        <p:spPr>
          <a:xfrm>
            <a:off x="2014892" y="3846456"/>
            <a:ext cx="2619375" cy="2619375"/>
          </a:xfrm>
          <a:custGeom>
            <a:avLst/>
            <a:gdLst/>
            <a:ahLst/>
            <a:cxnLst/>
            <a:rect l="l" t="t" r="r" b="b"/>
            <a:pathLst>
              <a:path w="2619375" h="2619375" extrusionOk="0">
                <a:moveTo>
                  <a:pt x="1309687" y="2619374"/>
                </a:moveTo>
                <a:lnTo>
                  <a:pt x="1261673" y="2618511"/>
                </a:lnTo>
                <a:lnTo>
                  <a:pt x="1214095" y="2615939"/>
                </a:lnTo>
                <a:lnTo>
                  <a:pt x="1166982" y="2611689"/>
                </a:lnTo>
                <a:lnTo>
                  <a:pt x="1120363" y="2605791"/>
                </a:lnTo>
                <a:lnTo>
                  <a:pt x="1074269" y="2598273"/>
                </a:lnTo>
                <a:lnTo>
                  <a:pt x="1028728" y="2589167"/>
                </a:lnTo>
                <a:lnTo>
                  <a:pt x="983771" y="2578500"/>
                </a:lnTo>
                <a:lnTo>
                  <a:pt x="939426" y="2566303"/>
                </a:lnTo>
                <a:lnTo>
                  <a:pt x="895724" y="2552606"/>
                </a:lnTo>
                <a:lnTo>
                  <a:pt x="852695" y="2537437"/>
                </a:lnTo>
                <a:lnTo>
                  <a:pt x="810366" y="2520827"/>
                </a:lnTo>
                <a:lnTo>
                  <a:pt x="768770" y="2502805"/>
                </a:lnTo>
                <a:lnTo>
                  <a:pt x="727934" y="2483401"/>
                </a:lnTo>
                <a:lnTo>
                  <a:pt x="687888" y="2462644"/>
                </a:lnTo>
                <a:lnTo>
                  <a:pt x="648663" y="2440564"/>
                </a:lnTo>
                <a:lnTo>
                  <a:pt x="610287" y="2417190"/>
                </a:lnTo>
                <a:lnTo>
                  <a:pt x="572790" y="2392552"/>
                </a:lnTo>
                <a:lnTo>
                  <a:pt x="536203" y="2366681"/>
                </a:lnTo>
                <a:lnTo>
                  <a:pt x="500553" y="2339604"/>
                </a:lnTo>
                <a:lnTo>
                  <a:pt x="465872" y="2311352"/>
                </a:lnTo>
                <a:lnTo>
                  <a:pt x="432188" y="2281955"/>
                </a:lnTo>
                <a:lnTo>
                  <a:pt x="399532" y="2251442"/>
                </a:lnTo>
                <a:lnTo>
                  <a:pt x="367932" y="2219842"/>
                </a:lnTo>
                <a:lnTo>
                  <a:pt x="337419" y="2187185"/>
                </a:lnTo>
                <a:lnTo>
                  <a:pt x="308022" y="2153502"/>
                </a:lnTo>
                <a:lnTo>
                  <a:pt x="279770" y="2118821"/>
                </a:lnTo>
                <a:lnTo>
                  <a:pt x="252693" y="2083171"/>
                </a:lnTo>
                <a:lnTo>
                  <a:pt x="226821" y="2046584"/>
                </a:lnTo>
                <a:lnTo>
                  <a:pt x="202184" y="2009087"/>
                </a:lnTo>
                <a:lnTo>
                  <a:pt x="178810" y="1970711"/>
                </a:lnTo>
                <a:lnTo>
                  <a:pt x="156730" y="1931486"/>
                </a:lnTo>
                <a:lnTo>
                  <a:pt x="135973" y="1891440"/>
                </a:lnTo>
                <a:lnTo>
                  <a:pt x="116569" y="1850604"/>
                </a:lnTo>
                <a:lnTo>
                  <a:pt x="98547" y="1809007"/>
                </a:lnTo>
                <a:lnTo>
                  <a:pt x="81937" y="1766679"/>
                </a:lnTo>
                <a:lnTo>
                  <a:pt x="66768" y="1723649"/>
                </a:lnTo>
                <a:lnTo>
                  <a:pt x="53071" y="1679947"/>
                </a:lnTo>
                <a:lnTo>
                  <a:pt x="40874" y="1635603"/>
                </a:lnTo>
                <a:lnTo>
                  <a:pt x="30207" y="1590646"/>
                </a:lnTo>
                <a:lnTo>
                  <a:pt x="21100" y="1545105"/>
                </a:lnTo>
                <a:lnTo>
                  <a:pt x="13583" y="1499010"/>
                </a:lnTo>
                <a:lnTo>
                  <a:pt x="7685" y="1452392"/>
                </a:lnTo>
                <a:lnTo>
                  <a:pt x="3435" y="1405279"/>
                </a:lnTo>
                <a:lnTo>
                  <a:pt x="863" y="1357700"/>
                </a:lnTo>
                <a:lnTo>
                  <a:pt x="0" y="1309687"/>
                </a:lnTo>
                <a:lnTo>
                  <a:pt x="863" y="1261673"/>
                </a:lnTo>
                <a:lnTo>
                  <a:pt x="3435" y="1214095"/>
                </a:lnTo>
                <a:lnTo>
                  <a:pt x="7685" y="1166982"/>
                </a:lnTo>
                <a:lnTo>
                  <a:pt x="13583" y="1120363"/>
                </a:lnTo>
                <a:lnTo>
                  <a:pt x="21100" y="1074269"/>
                </a:lnTo>
                <a:lnTo>
                  <a:pt x="30207" y="1028728"/>
                </a:lnTo>
                <a:lnTo>
                  <a:pt x="40874" y="983771"/>
                </a:lnTo>
                <a:lnTo>
                  <a:pt x="53071" y="939426"/>
                </a:lnTo>
                <a:lnTo>
                  <a:pt x="66768" y="895724"/>
                </a:lnTo>
                <a:lnTo>
                  <a:pt x="81937" y="852695"/>
                </a:lnTo>
                <a:lnTo>
                  <a:pt x="98547" y="810366"/>
                </a:lnTo>
                <a:lnTo>
                  <a:pt x="116569" y="768770"/>
                </a:lnTo>
                <a:lnTo>
                  <a:pt x="135973" y="727934"/>
                </a:lnTo>
                <a:lnTo>
                  <a:pt x="156730" y="687888"/>
                </a:lnTo>
                <a:lnTo>
                  <a:pt x="178810" y="648663"/>
                </a:lnTo>
                <a:lnTo>
                  <a:pt x="202184" y="610287"/>
                </a:lnTo>
                <a:lnTo>
                  <a:pt x="226821" y="572790"/>
                </a:lnTo>
                <a:lnTo>
                  <a:pt x="252693" y="536203"/>
                </a:lnTo>
                <a:lnTo>
                  <a:pt x="279770" y="500553"/>
                </a:lnTo>
                <a:lnTo>
                  <a:pt x="308022" y="465872"/>
                </a:lnTo>
                <a:lnTo>
                  <a:pt x="337419" y="432188"/>
                </a:lnTo>
                <a:lnTo>
                  <a:pt x="367932" y="399532"/>
                </a:lnTo>
                <a:lnTo>
                  <a:pt x="399532" y="367932"/>
                </a:lnTo>
                <a:lnTo>
                  <a:pt x="432188" y="337419"/>
                </a:lnTo>
                <a:lnTo>
                  <a:pt x="465872" y="308022"/>
                </a:lnTo>
                <a:lnTo>
                  <a:pt x="500553" y="279770"/>
                </a:lnTo>
                <a:lnTo>
                  <a:pt x="536203" y="252693"/>
                </a:lnTo>
                <a:lnTo>
                  <a:pt x="572790" y="226821"/>
                </a:lnTo>
                <a:lnTo>
                  <a:pt x="610287" y="202184"/>
                </a:lnTo>
                <a:lnTo>
                  <a:pt x="648663" y="178810"/>
                </a:lnTo>
                <a:lnTo>
                  <a:pt x="687888" y="156730"/>
                </a:lnTo>
                <a:lnTo>
                  <a:pt x="727934" y="135973"/>
                </a:lnTo>
                <a:lnTo>
                  <a:pt x="768770" y="116569"/>
                </a:lnTo>
                <a:lnTo>
                  <a:pt x="810366" y="98547"/>
                </a:lnTo>
                <a:lnTo>
                  <a:pt x="852695" y="81937"/>
                </a:lnTo>
                <a:lnTo>
                  <a:pt x="895724" y="66768"/>
                </a:lnTo>
                <a:lnTo>
                  <a:pt x="939426" y="53071"/>
                </a:lnTo>
                <a:lnTo>
                  <a:pt x="983771" y="40874"/>
                </a:lnTo>
                <a:lnTo>
                  <a:pt x="1028728" y="30207"/>
                </a:lnTo>
                <a:lnTo>
                  <a:pt x="1074269" y="21100"/>
                </a:lnTo>
                <a:lnTo>
                  <a:pt x="1120363" y="13583"/>
                </a:lnTo>
                <a:lnTo>
                  <a:pt x="1166982" y="7685"/>
                </a:lnTo>
                <a:lnTo>
                  <a:pt x="1214095" y="3435"/>
                </a:lnTo>
                <a:lnTo>
                  <a:pt x="1261673" y="863"/>
                </a:lnTo>
                <a:lnTo>
                  <a:pt x="1309687" y="0"/>
                </a:lnTo>
                <a:lnTo>
                  <a:pt x="1357700" y="863"/>
                </a:lnTo>
                <a:lnTo>
                  <a:pt x="1405279" y="3435"/>
                </a:lnTo>
                <a:lnTo>
                  <a:pt x="1452392" y="7685"/>
                </a:lnTo>
                <a:lnTo>
                  <a:pt x="1499010" y="13583"/>
                </a:lnTo>
                <a:lnTo>
                  <a:pt x="1545105" y="21100"/>
                </a:lnTo>
                <a:lnTo>
                  <a:pt x="1590646" y="30207"/>
                </a:lnTo>
                <a:lnTo>
                  <a:pt x="1635603" y="40874"/>
                </a:lnTo>
                <a:lnTo>
                  <a:pt x="1679947" y="53071"/>
                </a:lnTo>
                <a:lnTo>
                  <a:pt x="1723649" y="66768"/>
                </a:lnTo>
                <a:lnTo>
                  <a:pt x="1766679" y="81937"/>
                </a:lnTo>
                <a:lnTo>
                  <a:pt x="1809007" y="98547"/>
                </a:lnTo>
                <a:lnTo>
                  <a:pt x="1850604" y="116569"/>
                </a:lnTo>
                <a:lnTo>
                  <a:pt x="1891440" y="135973"/>
                </a:lnTo>
                <a:lnTo>
                  <a:pt x="1931486" y="156730"/>
                </a:lnTo>
                <a:lnTo>
                  <a:pt x="1970711" y="178810"/>
                </a:lnTo>
                <a:lnTo>
                  <a:pt x="2009087" y="202184"/>
                </a:lnTo>
                <a:lnTo>
                  <a:pt x="2046584" y="226821"/>
                </a:lnTo>
                <a:lnTo>
                  <a:pt x="2083171" y="252693"/>
                </a:lnTo>
                <a:lnTo>
                  <a:pt x="2118821" y="279770"/>
                </a:lnTo>
                <a:lnTo>
                  <a:pt x="2153502" y="308022"/>
                </a:lnTo>
                <a:lnTo>
                  <a:pt x="2187185" y="337419"/>
                </a:lnTo>
                <a:lnTo>
                  <a:pt x="2219842" y="367932"/>
                </a:lnTo>
                <a:lnTo>
                  <a:pt x="2251442" y="399532"/>
                </a:lnTo>
                <a:lnTo>
                  <a:pt x="2281955" y="432188"/>
                </a:lnTo>
                <a:lnTo>
                  <a:pt x="2311352" y="465872"/>
                </a:lnTo>
                <a:lnTo>
                  <a:pt x="2339604" y="500553"/>
                </a:lnTo>
                <a:lnTo>
                  <a:pt x="2366681" y="536203"/>
                </a:lnTo>
                <a:lnTo>
                  <a:pt x="2392552" y="572790"/>
                </a:lnTo>
                <a:lnTo>
                  <a:pt x="2417190" y="610287"/>
                </a:lnTo>
                <a:lnTo>
                  <a:pt x="2440564" y="648663"/>
                </a:lnTo>
                <a:lnTo>
                  <a:pt x="2462644" y="687888"/>
                </a:lnTo>
                <a:lnTo>
                  <a:pt x="2483401" y="727934"/>
                </a:lnTo>
                <a:lnTo>
                  <a:pt x="2502805" y="768770"/>
                </a:lnTo>
                <a:lnTo>
                  <a:pt x="2520827" y="810366"/>
                </a:lnTo>
                <a:lnTo>
                  <a:pt x="2537437" y="852695"/>
                </a:lnTo>
                <a:lnTo>
                  <a:pt x="2552606" y="895724"/>
                </a:lnTo>
                <a:lnTo>
                  <a:pt x="2566303" y="939426"/>
                </a:lnTo>
                <a:lnTo>
                  <a:pt x="2578500" y="983771"/>
                </a:lnTo>
                <a:lnTo>
                  <a:pt x="2589167" y="1028728"/>
                </a:lnTo>
                <a:lnTo>
                  <a:pt x="2598273" y="1074269"/>
                </a:lnTo>
                <a:lnTo>
                  <a:pt x="2605791" y="1120363"/>
                </a:lnTo>
                <a:lnTo>
                  <a:pt x="2611689" y="1166982"/>
                </a:lnTo>
                <a:lnTo>
                  <a:pt x="2615939" y="1214095"/>
                </a:lnTo>
                <a:lnTo>
                  <a:pt x="2618511" y="1261673"/>
                </a:lnTo>
                <a:lnTo>
                  <a:pt x="2619374" y="1309687"/>
                </a:lnTo>
                <a:lnTo>
                  <a:pt x="2618511" y="1357700"/>
                </a:lnTo>
                <a:lnTo>
                  <a:pt x="2615939" y="1405279"/>
                </a:lnTo>
                <a:lnTo>
                  <a:pt x="2611689" y="1452392"/>
                </a:lnTo>
                <a:lnTo>
                  <a:pt x="2605791" y="1499010"/>
                </a:lnTo>
                <a:lnTo>
                  <a:pt x="2598273" y="1545105"/>
                </a:lnTo>
                <a:lnTo>
                  <a:pt x="2589167" y="1590646"/>
                </a:lnTo>
                <a:lnTo>
                  <a:pt x="2578500" y="1635603"/>
                </a:lnTo>
                <a:lnTo>
                  <a:pt x="2566303" y="1679947"/>
                </a:lnTo>
                <a:lnTo>
                  <a:pt x="2552606" y="1723649"/>
                </a:lnTo>
                <a:lnTo>
                  <a:pt x="2537437" y="1766679"/>
                </a:lnTo>
                <a:lnTo>
                  <a:pt x="2520827" y="1809007"/>
                </a:lnTo>
                <a:lnTo>
                  <a:pt x="2502805" y="1850604"/>
                </a:lnTo>
                <a:lnTo>
                  <a:pt x="2483401" y="1891440"/>
                </a:lnTo>
                <a:lnTo>
                  <a:pt x="2462644" y="1931486"/>
                </a:lnTo>
                <a:lnTo>
                  <a:pt x="2440564" y="1970711"/>
                </a:lnTo>
                <a:lnTo>
                  <a:pt x="2417190" y="2009087"/>
                </a:lnTo>
                <a:lnTo>
                  <a:pt x="2392552" y="2046584"/>
                </a:lnTo>
                <a:lnTo>
                  <a:pt x="2366681" y="2083171"/>
                </a:lnTo>
                <a:lnTo>
                  <a:pt x="2339604" y="2118821"/>
                </a:lnTo>
                <a:lnTo>
                  <a:pt x="2311352" y="2153502"/>
                </a:lnTo>
                <a:lnTo>
                  <a:pt x="2281955" y="2187185"/>
                </a:lnTo>
                <a:lnTo>
                  <a:pt x="2251442" y="2219842"/>
                </a:lnTo>
                <a:lnTo>
                  <a:pt x="2219842" y="2251442"/>
                </a:lnTo>
                <a:lnTo>
                  <a:pt x="2187185" y="2281955"/>
                </a:lnTo>
                <a:lnTo>
                  <a:pt x="2153502" y="2311352"/>
                </a:lnTo>
                <a:lnTo>
                  <a:pt x="2118821" y="2339604"/>
                </a:lnTo>
                <a:lnTo>
                  <a:pt x="2083171" y="2366681"/>
                </a:lnTo>
                <a:lnTo>
                  <a:pt x="2046584" y="2392552"/>
                </a:lnTo>
                <a:lnTo>
                  <a:pt x="2009087" y="2417190"/>
                </a:lnTo>
                <a:lnTo>
                  <a:pt x="1970711" y="2440564"/>
                </a:lnTo>
                <a:lnTo>
                  <a:pt x="1931486" y="2462644"/>
                </a:lnTo>
                <a:lnTo>
                  <a:pt x="1891440" y="2483401"/>
                </a:lnTo>
                <a:lnTo>
                  <a:pt x="1850604" y="2502805"/>
                </a:lnTo>
                <a:lnTo>
                  <a:pt x="1809007" y="2520827"/>
                </a:lnTo>
                <a:lnTo>
                  <a:pt x="1766679" y="2537437"/>
                </a:lnTo>
                <a:lnTo>
                  <a:pt x="1723649" y="2552606"/>
                </a:lnTo>
                <a:lnTo>
                  <a:pt x="1679947" y="2566303"/>
                </a:lnTo>
                <a:lnTo>
                  <a:pt x="1635603" y="2578500"/>
                </a:lnTo>
                <a:lnTo>
                  <a:pt x="1590646" y="2589167"/>
                </a:lnTo>
                <a:lnTo>
                  <a:pt x="1545105" y="2598273"/>
                </a:lnTo>
                <a:lnTo>
                  <a:pt x="1499010" y="2605791"/>
                </a:lnTo>
                <a:lnTo>
                  <a:pt x="1452392" y="2611689"/>
                </a:lnTo>
                <a:lnTo>
                  <a:pt x="1405279" y="2615939"/>
                </a:lnTo>
                <a:lnTo>
                  <a:pt x="1357700" y="2618511"/>
                </a:lnTo>
                <a:lnTo>
                  <a:pt x="1309687" y="2619374"/>
                </a:lnTo>
                <a:close/>
              </a:path>
            </a:pathLst>
          </a:custGeom>
          <a:solidFill>
            <a:srgbClr val="F59337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88" name="Google Shape;288;g1a9813a11bc_0_1083"/>
          <p:cNvSpPr txBox="1">
            <a:spLocks noGrp="1"/>
          </p:cNvSpPr>
          <p:nvPr>
            <p:ph type="title"/>
          </p:nvPr>
        </p:nvSpPr>
        <p:spPr>
          <a:xfrm>
            <a:off x="1016000" y="1880959"/>
            <a:ext cx="14866500" cy="15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600"/>
              <a:buNone/>
              <a:defRPr sz="5050" b="0" i="0">
                <a:solidFill>
                  <a:schemeClr val="l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g1a9813a11bc_0_1083"/>
          <p:cNvSpPr txBox="1">
            <a:spLocks noGrp="1"/>
          </p:cNvSpPr>
          <p:nvPr>
            <p:ph type="body" idx="1"/>
          </p:nvPr>
        </p:nvSpPr>
        <p:spPr>
          <a:xfrm>
            <a:off x="914400" y="2366010"/>
            <a:ext cx="7955400" cy="67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marL="914400" lvl="1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2pPr>
            <a:lvl3pPr marL="1371600" lvl="2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3pPr>
            <a:lvl4pPr marL="1828800" lvl="3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4pPr>
            <a:lvl5pPr marL="2286000" lvl="4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5pPr>
            <a:lvl6pPr marL="2743200" lvl="5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6pPr>
            <a:lvl7pPr marL="3200400" lvl="6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7pPr>
            <a:lvl8pPr marL="3657600" lvl="7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8pPr>
            <a:lvl9pPr marL="4114800" lvl="8" indent="-228600" algn="l" rtl="0">
              <a:spcBef>
                <a:spcPts val="2400"/>
              </a:spcBef>
              <a:spcAft>
                <a:spcPts val="240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g1a9813a11bc_0_1083"/>
          <p:cNvSpPr txBox="1">
            <a:spLocks noGrp="1"/>
          </p:cNvSpPr>
          <p:nvPr>
            <p:ph type="body" idx="2"/>
          </p:nvPr>
        </p:nvSpPr>
        <p:spPr>
          <a:xfrm>
            <a:off x="9418320" y="2366010"/>
            <a:ext cx="7955400" cy="67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marL="914400" lvl="1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2pPr>
            <a:lvl3pPr marL="1371600" lvl="2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3pPr>
            <a:lvl4pPr marL="1828800" lvl="3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4pPr>
            <a:lvl5pPr marL="2286000" lvl="4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5pPr>
            <a:lvl6pPr marL="2743200" lvl="5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6pPr>
            <a:lvl7pPr marL="3200400" lvl="6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7pPr>
            <a:lvl8pPr marL="3657600" lvl="7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8pPr>
            <a:lvl9pPr marL="4114800" lvl="8" indent="-228600" algn="l" rtl="0">
              <a:spcBef>
                <a:spcPts val="2400"/>
              </a:spcBef>
              <a:spcAft>
                <a:spcPts val="240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g1a9813a11bc_0_1083"/>
          <p:cNvSpPr txBox="1">
            <a:spLocks noGrp="1"/>
          </p:cNvSpPr>
          <p:nvPr>
            <p:ph type="ftr" idx="11"/>
          </p:nvPr>
        </p:nvSpPr>
        <p:spPr>
          <a:xfrm>
            <a:off x="6217920" y="9566910"/>
            <a:ext cx="58521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g1a9813a11bc_0_1083"/>
          <p:cNvSpPr txBox="1">
            <a:spLocks noGrp="1"/>
          </p:cNvSpPr>
          <p:nvPr>
            <p:ph type="dt" idx="10"/>
          </p:nvPr>
        </p:nvSpPr>
        <p:spPr>
          <a:xfrm>
            <a:off x="914400" y="9566910"/>
            <a:ext cx="42063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g1a9813a11bc_0_1083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g1a9813a11bc_0_847"/>
          <p:cNvGrpSpPr/>
          <p:nvPr/>
        </p:nvGrpSpPr>
        <p:grpSpPr>
          <a:xfrm>
            <a:off x="293537" y="6812"/>
            <a:ext cx="2466430" cy="2769070"/>
            <a:chOff x="146769" y="3406"/>
            <a:chExt cx="1233215" cy="1384535"/>
          </a:xfrm>
        </p:grpSpPr>
        <p:grpSp>
          <p:nvGrpSpPr>
            <p:cNvPr id="51" name="Google Shape;51;g1a9813a11bc_0_847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g1a9813a11bc_0_847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g1a9813a11bc_0_847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g1a9813a11bc_0_847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g1a9813a11bc_0_847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g1a9813a11bc_0_847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g1a9813a11bc_0_847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g1a9813a11bc_0_847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g1a9813a11bc_0_847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g1a9813a11bc_0_847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g1a9813a11bc_0_847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g1a9813a11bc_0_847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g1a9813a11bc_0_847"/>
          <p:cNvGrpSpPr/>
          <p:nvPr/>
        </p:nvGrpSpPr>
        <p:grpSpPr>
          <a:xfrm>
            <a:off x="13550167" y="5808017"/>
            <a:ext cx="4372295" cy="4479000"/>
            <a:chOff x="6775084" y="2904008"/>
            <a:chExt cx="2186148" cy="2239500"/>
          </a:xfrm>
        </p:grpSpPr>
        <p:grpSp>
          <p:nvGrpSpPr>
            <p:cNvPr id="64" name="Google Shape;64;g1a9813a11bc_0_847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g1a9813a11bc_0_847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g1a9813a11bc_0_847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g1a9813a11bc_0_847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g1a9813a11bc_0_847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g1a9813a11bc_0_847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g1a9813a11bc_0_847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g1a9813a11bc_0_847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g1a9813a11bc_0_847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g1a9813a11bc_0_847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g1a9813a11bc_0_847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g1a9813a11bc_0_847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g1a9813a11bc_0_847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g1a9813a11bc_0_847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g1a9813a11bc_0_847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g1a9813a11bc_0_847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g1a9813a11bc_0_847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g1a9813a11bc_0_847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g1a9813a11bc_0_847"/>
          <p:cNvSpPr txBox="1">
            <a:spLocks noGrp="1"/>
          </p:cNvSpPr>
          <p:nvPr>
            <p:ph type="title"/>
          </p:nvPr>
        </p:nvSpPr>
        <p:spPr>
          <a:xfrm>
            <a:off x="1648000" y="3227650"/>
            <a:ext cx="11715600" cy="37458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g1a9813a11bc_0_847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g1a9813a11bc_0_882"/>
          <p:cNvGrpSpPr/>
          <p:nvPr/>
        </p:nvGrpSpPr>
        <p:grpSpPr>
          <a:xfrm>
            <a:off x="1251932" y="598753"/>
            <a:ext cx="1998624" cy="1998624"/>
            <a:chOff x="348199" y="179450"/>
            <a:chExt cx="1116300" cy="1116300"/>
          </a:xfrm>
        </p:grpSpPr>
        <p:sp>
          <p:nvSpPr>
            <p:cNvPr id="86" name="Google Shape;86;g1a9813a11bc_0_882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g1a9813a11bc_0_88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g1a9813a11bc_0_882"/>
          <p:cNvSpPr txBox="1">
            <a:spLocks noGrp="1"/>
          </p:cNvSpPr>
          <p:nvPr>
            <p:ph type="title"/>
          </p:nvPr>
        </p:nvSpPr>
        <p:spPr>
          <a:xfrm>
            <a:off x="2607600" y="1197150"/>
            <a:ext cx="14061000" cy="19986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g1a9813a11bc_0_882"/>
          <p:cNvSpPr txBox="1">
            <a:spLocks noGrp="1"/>
          </p:cNvSpPr>
          <p:nvPr>
            <p:ph type="body" idx="1"/>
          </p:nvPr>
        </p:nvSpPr>
        <p:spPr>
          <a:xfrm>
            <a:off x="2607600" y="3980100"/>
            <a:ext cx="14061000" cy="50832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g1a9813a11bc_0_882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g1a9813a11bc_0_889"/>
          <p:cNvGrpSpPr/>
          <p:nvPr/>
        </p:nvGrpSpPr>
        <p:grpSpPr>
          <a:xfrm>
            <a:off x="1251932" y="598753"/>
            <a:ext cx="1998624" cy="1998624"/>
            <a:chOff x="348199" y="179450"/>
            <a:chExt cx="1116300" cy="1116300"/>
          </a:xfrm>
        </p:grpSpPr>
        <p:sp>
          <p:nvSpPr>
            <p:cNvPr id="93" name="Google Shape;93;g1a9813a11bc_0_88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g1a9813a11bc_0_88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g1a9813a11bc_0_889"/>
          <p:cNvSpPr txBox="1">
            <a:spLocks noGrp="1"/>
          </p:cNvSpPr>
          <p:nvPr>
            <p:ph type="title"/>
          </p:nvPr>
        </p:nvSpPr>
        <p:spPr>
          <a:xfrm>
            <a:off x="2607600" y="1197150"/>
            <a:ext cx="14061000" cy="19986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g1a9813a11bc_0_889"/>
          <p:cNvSpPr txBox="1">
            <a:spLocks noGrp="1"/>
          </p:cNvSpPr>
          <p:nvPr>
            <p:ph type="body" idx="1"/>
          </p:nvPr>
        </p:nvSpPr>
        <p:spPr>
          <a:xfrm>
            <a:off x="2607600" y="3980100"/>
            <a:ext cx="6861000" cy="50832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g1a9813a11bc_0_889"/>
          <p:cNvSpPr txBox="1">
            <a:spLocks noGrp="1"/>
          </p:cNvSpPr>
          <p:nvPr>
            <p:ph type="body" idx="2"/>
          </p:nvPr>
        </p:nvSpPr>
        <p:spPr>
          <a:xfrm>
            <a:off x="9807300" y="3980100"/>
            <a:ext cx="6861000" cy="50832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g1a9813a11bc_0_889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g1a9813a11bc_0_897"/>
          <p:cNvGrpSpPr/>
          <p:nvPr/>
        </p:nvGrpSpPr>
        <p:grpSpPr>
          <a:xfrm>
            <a:off x="1251932" y="598753"/>
            <a:ext cx="1998624" cy="1998624"/>
            <a:chOff x="348199" y="179450"/>
            <a:chExt cx="1116300" cy="1116300"/>
          </a:xfrm>
        </p:grpSpPr>
        <p:sp>
          <p:nvSpPr>
            <p:cNvPr id="101" name="Google Shape;101;g1a9813a11bc_0_89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g1a9813a11bc_0_89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g1a9813a11bc_0_897"/>
          <p:cNvSpPr txBox="1">
            <a:spLocks noGrp="1"/>
          </p:cNvSpPr>
          <p:nvPr>
            <p:ph type="title"/>
          </p:nvPr>
        </p:nvSpPr>
        <p:spPr>
          <a:xfrm>
            <a:off x="2607600" y="1197150"/>
            <a:ext cx="14061000" cy="19986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g1a9813a11bc_0_897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g1a9813a11bc_0_903"/>
          <p:cNvGrpSpPr/>
          <p:nvPr/>
        </p:nvGrpSpPr>
        <p:grpSpPr>
          <a:xfrm>
            <a:off x="1251932" y="598753"/>
            <a:ext cx="1998624" cy="1998624"/>
            <a:chOff x="348199" y="179450"/>
            <a:chExt cx="1116300" cy="1116300"/>
          </a:xfrm>
        </p:grpSpPr>
        <p:sp>
          <p:nvSpPr>
            <p:cNvPr id="107" name="Google Shape;107;g1a9813a11bc_0_90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g1a9813a11bc_0_903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g1a9813a11bc_0_903"/>
          <p:cNvSpPr txBox="1">
            <a:spLocks noGrp="1"/>
          </p:cNvSpPr>
          <p:nvPr>
            <p:ph type="title"/>
          </p:nvPr>
        </p:nvSpPr>
        <p:spPr>
          <a:xfrm>
            <a:off x="2607600" y="1197150"/>
            <a:ext cx="6624000" cy="31800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g1a9813a11bc_0_903"/>
          <p:cNvSpPr txBox="1">
            <a:spLocks noGrp="1"/>
          </p:cNvSpPr>
          <p:nvPr>
            <p:ph type="body" idx="1"/>
          </p:nvPr>
        </p:nvSpPr>
        <p:spPr>
          <a:xfrm>
            <a:off x="2607600" y="4619350"/>
            <a:ext cx="6624000" cy="44436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g1a9813a11bc_0_903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g1a9813a11bc_0_910"/>
          <p:cNvGrpSpPr/>
          <p:nvPr/>
        </p:nvGrpSpPr>
        <p:grpSpPr>
          <a:xfrm>
            <a:off x="13733428" y="2613"/>
            <a:ext cx="4534902" cy="5203379"/>
            <a:chOff x="6790514" y="1306"/>
            <a:chExt cx="2267451" cy="2601690"/>
          </a:xfrm>
        </p:grpSpPr>
        <p:grpSp>
          <p:nvGrpSpPr>
            <p:cNvPr id="114" name="Google Shape;114;g1a9813a11bc_0_910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g1a9813a11bc_0_910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g1a9813a11bc_0_910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g1a9813a11bc_0_910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g1a9813a11bc_0_910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g1a9813a11bc_0_910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g1a9813a11bc_0_91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g1a9813a11bc_0_91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g1a9813a11bc_0_910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g1a9813a11bc_0_910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g1a9813a11bc_0_910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g1a9813a11bc_0_910"/>
          <p:cNvSpPr txBox="1">
            <a:spLocks noGrp="1"/>
          </p:cNvSpPr>
          <p:nvPr>
            <p:ph type="title"/>
          </p:nvPr>
        </p:nvSpPr>
        <p:spPr>
          <a:xfrm>
            <a:off x="1648000" y="1527200"/>
            <a:ext cx="11715600" cy="71466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g1a9813a11bc_0_910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g1a9813a11bc_0_925"/>
          <p:cNvGrpSpPr/>
          <p:nvPr/>
        </p:nvGrpSpPr>
        <p:grpSpPr>
          <a:xfrm>
            <a:off x="1251932" y="598753"/>
            <a:ext cx="1998624" cy="1998624"/>
            <a:chOff x="348199" y="179450"/>
            <a:chExt cx="1116300" cy="1116300"/>
          </a:xfrm>
        </p:grpSpPr>
        <p:sp>
          <p:nvSpPr>
            <p:cNvPr id="129" name="Google Shape;129;g1a9813a11bc_0_92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g1a9813a11bc_0_92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g1a9813a11bc_0_925"/>
          <p:cNvSpPr txBox="1">
            <a:spLocks noGrp="1"/>
          </p:cNvSpPr>
          <p:nvPr>
            <p:ph type="title"/>
          </p:nvPr>
        </p:nvSpPr>
        <p:spPr>
          <a:xfrm>
            <a:off x="2607600" y="1197150"/>
            <a:ext cx="6861000" cy="3980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1a9813a11bc_0_925"/>
          <p:cNvSpPr txBox="1">
            <a:spLocks noGrp="1"/>
          </p:cNvSpPr>
          <p:nvPr>
            <p:ph type="subTitle" idx="1"/>
          </p:nvPr>
        </p:nvSpPr>
        <p:spPr>
          <a:xfrm>
            <a:off x="2607600" y="5486405"/>
            <a:ext cx="6861000" cy="1452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33" name="Google Shape;133;g1a9813a11bc_0_925"/>
          <p:cNvSpPr txBox="1">
            <a:spLocks noGrp="1"/>
          </p:cNvSpPr>
          <p:nvPr>
            <p:ph type="body" idx="2"/>
          </p:nvPr>
        </p:nvSpPr>
        <p:spPr>
          <a:xfrm>
            <a:off x="9807400" y="1322000"/>
            <a:ext cx="6861000" cy="7741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g1a9813a11bc_0_925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g1a9813a11bc_0_933"/>
          <p:cNvGrpSpPr/>
          <p:nvPr/>
        </p:nvGrpSpPr>
        <p:grpSpPr>
          <a:xfrm>
            <a:off x="1426746" y="7694237"/>
            <a:ext cx="1650784" cy="1650784"/>
            <a:chOff x="348199" y="179450"/>
            <a:chExt cx="1116300" cy="1116300"/>
          </a:xfrm>
        </p:grpSpPr>
        <p:sp>
          <p:nvSpPr>
            <p:cNvPr id="137" name="Google Shape;137;g1a9813a11bc_0_93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g1a9813a11bc_0_933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g1a9813a11bc_0_933"/>
          <p:cNvSpPr txBox="1">
            <a:spLocks noGrp="1"/>
          </p:cNvSpPr>
          <p:nvPr>
            <p:ph type="body" idx="1"/>
          </p:nvPr>
        </p:nvSpPr>
        <p:spPr>
          <a:xfrm>
            <a:off x="2607600" y="8277950"/>
            <a:ext cx="11686200" cy="1069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g1a9813a11bc_0_933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a9813a11bc_0_803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g1a9813a11bc_0_803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3937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Nunito"/>
              <a:buChar char="●"/>
              <a:defRPr sz="2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Nunito"/>
              <a:buChar char="○"/>
              <a:defRPr sz="2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Nunito"/>
              <a:buChar char="■"/>
              <a:defRPr sz="2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Nunito"/>
              <a:buChar char="●"/>
              <a:defRPr sz="2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Nunito"/>
              <a:buChar char="○"/>
              <a:defRPr sz="2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Nunito"/>
              <a:buChar char="■"/>
              <a:defRPr sz="2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Nunito"/>
              <a:buChar char="●"/>
              <a:defRPr sz="2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Nunito"/>
              <a:buChar char="○"/>
              <a:defRPr sz="2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Nunito"/>
              <a:buChar char="■"/>
              <a:defRPr sz="2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g1a9813a11bc_0_803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0"/>
            <a:ext cx="18287999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1"/>
          <p:cNvSpPr txBox="1"/>
          <p:nvPr/>
        </p:nvSpPr>
        <p:spPr>
          <a:xfrm>
            <a:off x="1354769" y="3523279"/>
            <a:ext cx="15652800" cy="14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8425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1745"/>
              </a:spcBef>
              <a:spcAft>
                <a:spcPts val="0"/>
              </a:spcAft>
              <a:buNone/>
            </a:pPr>
            <a:r>
              <a:rPr lang="en-US" sz="8800" b="0" i="0" u="none" strike="noStrike" cap="none" dirty="0">
                <a:solidFill>
                  <a:srgbClr val="FFFFFF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CREDIT RISK PREDICTION</a:t>
            </a:r>
            <a:endParaRPr sz="8800" b="0" i="0" u="none" strike="noStrike" cap="none" dirty="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88272-249F-441D-A87F-D042486F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020" y="676936"/>
            <a:ext cx="14866500" cy="777136"/>
          </a:xfrm>
        </p:spPr>
        <p:txBody>
          <a:bodyPr/>
          <a:lstStyle/>
          <a:p>
            <a:r>
              <a:rPr lang="en-US" dirty="0">
                <a:solidFill>
                  <a:srgbClr val="317C46"/>
                </a:solidFill>
                <a:latin typeface="Georgia"/>
                <a:ea typeface="Georgia"/>
                <a:cs typeface="Georgia"/>
                <a:sym typeface="Georgia"/>
              </a:rPr>
              <a:t>FINAL SELECTED FEATURES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5DF5659-8419-48E7-918D-CF777987F2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7258556"/>
              </p:ext>
            </p:extLst>
          </p:nvPr>
        </p:nvGraphicFramePr>
        <p:xfrm>
          <a:off x="830020" y="1925053"/>
          <a:ext cx="5260814" cy="7296442"/>
        </p:xfrm>
        <a:graphic>
          <a:graphicData uri="http://schemas.openxmlformats.org/drawingml/2006/table">
            <a:tbl>
              <a:tblPr/>
              <a:tblGrid>
                <a:gridCol w="1956501">
                  <a:extLst>
                    <a:ext uri="{9D8B030D-6E8A-4147-A177-3AD203B41FA5}">
                      <a16:colId xmlns:a16="http://schemas.microsoft.com/office/drawing/2014/main" val="3908443281"/>
                    </a:ext>
                  </a:extLst>
                </a:gridCol>
                <a:gridCol w="1227540">
                  <a:extLst>
                    <a:ext uri="{9D8B030D-6E8A-4147-A177-3AD203B41FA5}">
                      <a16:colId xmlns:a16="http://schemas.microsoft.com/office/drawing/2014/main" val="1329661142"/>
                    </a:ext>
                  </a:extLst>
                </a:gridCol>
                <a:gridCol w="2076773">
                  <a:extLst>
                    <a:ext uri="{9D8B030D-6E8A-4147-A177-3AD203B41FA5}">
                      <a16:colId xmlns:a16="http://schemas.microsoft.com/office/drawing/2014/main" val="2049976822"/>
                    </a:ext>
                  </a:extLst>
                </a:gridCol>
              </a:tblGrid>
              <a:tr h="53255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Feature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IV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Feature Importance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6994680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Own_Car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0.0436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0467370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Own_Realty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864259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Income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0.087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0.0598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2462664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Family_Member_Count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0.0084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0.0205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7146987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begin_month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0.1681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0.0493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5888646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Is_Working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0.0193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1827997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In_Relationship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0.0098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5433751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0.1021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0.0497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9214562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Experience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0.0557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0.0370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8512614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Education_Higher education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0.0664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020988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Education_secondary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0.0167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0.0786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1333008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Family_Status_Single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0.0217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0.0948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5582114"/>
                  </a:ext>
                </a:extLst>
              </a:tr>
            </a:tbl>
          </a:graphicData>
        </a:graphic>
      </p:graphicFrame>
      <p:sp>
        <p:nvSpPr>
          <p:cNvPr id="6" name="Google Shape;350;p6">
            <a:extLst>
              <a:ext uri="{FF2B5EF4-FFF2-40B4-BE49-F238E27FC236}">
                <a16:creationId xmlns:a16="http://schemas.microsoft.com/office/drawing/2014/main" id="{2C6ED103-D740-4845-8E6D-1F56F97093F0}"/>
              </a:ext>
            </a:extLst>
          </p:cNvPr>
          <p:cNvSpPr txBox="1"/>
          <p:nvPr/>
        </p:nvSpPr>
        <p:spPr>
          <a:xfrm>
            <a:off x="6670663" y="1951672"/>
            <a:ext cx="11053010" cy="4037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5875" rIns="0" bIns="0" anchor="t" anchorCtr="0">
            <a:spAutoFit/>
          </a:bodyPr>
          <a:lstStyle/>
          <a:p>
            <a:pPr marL="469265" marR="5080" lvl="1" indent="-457200">
              <a:lnSpc>
                <a:spcPct val="112424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Georgia"/>
                <a:sym typeface="Georgia"/>
              </a:rPr>
              <a:t>'</a:t>
            </a:r>
            <a:r>
              <a:rPr lang="en-US" sz="3200" dirty="0" err="1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Georgia"/>
                <a:sym typeface="Georgia"/>
              </a:rPr>
              <a:t>paid_off</a:t>
            </a:r>
            <a:r>
              <a:rPr lang="en-US" sz="3200" dirty="0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Georgia"/>
                <a:sym typeface="Georgia"/>
              </a:rPr>
              <a:t>', '#_</a:t>
            </a:r>
            <a:r>
              <a:rPr lang="en-US" sz="3200" dirty="0" err="1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Georgia"/>
                <a:sym typeface="Georgia"/>
              </a:rPr>
              <a:t>of_pastdues</a:t>
            </a:r>
            <a:r>
              <a:rPr lang="en-US" sz="3200" dirty="0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Georgia"/>
                <a:sym typeface="Georgia"/>
              </a:rPr>
              <a:t>' and '</a:t>
            </a:r>
            <a:r>
              <a:rPr lang="en-US" sz="3200" dirty="0" err="1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Georgia"/>
                <a:sym typeface="Georgia"/>
              </a:rPr>
              <a:t>no_loan</a:t>
            </a:r>
            <a:r>
              <a:rPr lang="en-US" sz="3200" dirty="0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Georgia"/>
                <a:sym typeface="Georgia"/>
              </a:rPr>
              <a:t>' features are not included in the modelling. </a:t>
            </a:r>
            <a:br>
              <a:rPr lang="en-US" sz="3200" dirty="0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Georgia"/>
                <a:sym typeface="Georgia"/>
              </a:rPr>
            </a:br>
            <a:r>
              <a:rPr lang="en-US" sz="3200" dirty="0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Georgia"/>
                <a:sym typeface="Georgia"/>
              </a:rPr>
              <a:t>For example, if we know #_of_pastdues=0 of the customers then we also know with complete certainty that the target=0. These 3 features did not be included in the model because they were used to construct the target.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404E48-A148-4E12-AA41-C8466E6915FB}"/>
              </a:ext>
            </a:extLst>
          </p:cNvPr>
          <p:cNvSpPr txBox="1"/>
          <p:nvPr/>
        </p:nvSpPr>
        <p:spPr>
          <a:xfrm>
            <a:off x="6670663" y="6326491"/>
            <a:ext cx="1092467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Georgia"/>
                <a:sym typeface="Georgia"/>
              </a:rPr>
              <a:t>Other features used in modeling were selected according to the common results of different feature selection methods like IV, RFE(Recursive Feature Elimination, Extra Trees Classifier etc. </a:t>
            </a:r>
            <a:endParaRPr lang="en-US" sz="3200" dirty="0">
              <a:latin typeface="Verdana" panose="020B0604030504040204" pitchFamily="34" charset="0"/>
              <a:ea typeface="Verdana" panose="020B0604030504040204" pitchFamily="34" charset="0"/>
              <a:cs typeface="Georgia"/>
              <a:sym typeface="Georgia"/>
            </a:endParaRPr>
          </a:p>
          <a:p>
            <a:endParaRPr lang="en-US" sz="3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6848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0"/>
            <a:ext cx="18287999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1"/>
          <p:cNvSpPr txBox="1"/>
          <p:nvPr/>
        </p:nvSpPr>
        <p:spPr>
          <a:xfrm>
            <a:off x="1354769" y="3523279"/>
            <a:ext cx="15652800" cy="1671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8425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1745"/>
              </a:spcBef>
              <a:spcAft>
                <a:spcPts val="0"/>
              </a:spcAft>
              <a:buNone/>
            </a:pPr>
            <a:r>
              <a:rPr lang="en-US" sz="8800" b="0" i="0" u="none" strike="noStrike" cap="none" dirty="0">
                <a:solidFill>
                  <a:srgbClr val="FFFFFF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MODEL PERFORMANCE</a:t>
            </a:r>
            <a:endParaRPr sz="8800" b="0" i="0" u="none" strike="noStrike" cap="none" dirty="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  <p:extLst>
      <p:ext uri="{BB962C8B-B14F-4D97-AF65-F5344CB8AC3E}">
        <p14:creationId xmlns:p14="http://schemas.microsoft.com/office/powerpoint/2010/main" val="3367488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7"/>
          <p:cNvSpPr txBox="1"/>
          <p:nvPr/>
        </p:nvSpPr>
        <p:spPr>
          <a:xfrm>
            <a:off x="780294" y="1312103"/>
            <a:ext cx="5133975" cy="781050"/>
          </a:xfrm>
          <a:prstGeom prst="rect">
            <a:avLst/>
          </a:prstGeom>
          <a:solidFill>
            <a:srgbClr val="6F9953"/>
          </a:solidFill>
          <a:ln>
            <a:noFill/>
          </a:ln>
        </p:spPr>
        <p:txBody>
          <a:bodyPr spcFirstLastPara="1" wrap="square" lIns="0" tIns="168275" rIns="0" bIns="0" anchor="t" anchorCtr="0">
            <a:spAutoFit/>
          </a:bodyPr>
          <a:lstStyle/>
          <a:p>
            <a:pPr marL="52514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LOGISTIC REGRESSION</a:t>
            </a:r>
            <a:endParaRPr sz="28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57" name="Google Shape;357;p7"/>
          <p:cNvSpPr txBox="1"/>
          <p:nvPr/>
        </p:nvSpPr>
        <p:spPr>
          <a:xfrm>
            <a:off x="6390508" y="1328067"/>
            <a:ext cx="5133975" cy="781050"/>
          </a:xfrm>
          <a:prstGeom prst="rect">
            <a:avLst/>
          </a:prstGeom>
          <a:solidFill>
            <a:srgbClr val="87ABC3"/>
          </a:solidFill>
          <a:ln>
            <a:noFill/>
          </a:ln>
        </p:spPr>
        <p:txBody>
          <a:bodyPr spcFirstLastPara="1" wrap="square" lIns="0" tIns="168275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DECSION TREE</a:t>
            </a:r>
            <a:endParaRPr sz="28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58" name="Google Shape;358;p7"/>
          <p:cNvSpPr txBox="1">
            <a:spLocks noGrp="1"/>
          </p:cNvSpPr>
          <p:nvPr>
            <p:ph type="title"/>
          </p:nvPr>
        </p:nvSpPr>
        <p:spPr>
          <a:xfrm>
            <a:off x="765358" y="252026"/>
            <a:ext cx="11250300" cy="7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5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17C46"/>
                </a:solidFill>
                <a:latin typeface="Georgia"/>
                <a:ea typeface="Georgia"/>
                <a:cs typeface="Georgia"/>
                <a:sym typeface="Georgia"/>
              </a:rPr>
              <a:t>MACHINE LEARNING APPROACH</a:t>
            </a:r>
            <a:endParaRPr/>
          </a:p>
        </p:txBody>
      </p:sp>
      <p:sp>
        <p:nvSpPr>
          <p:cNvPr id="359" name="Google Shape;359;p7"/>
          <p:cNvSpPr txBox="1"/>
          <p:nvPr/>
        </p:nvSpPr>
        <p:spPr>
          <a:xfrm>
            <a:off x="644164" y="2276684"/>
            <a:ext cx="2309495" cy="939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6F9953"/>
                </a:solidFill>
                <a:latin typeface="Georgia"/>
                <a:ea typeface="Georgia"/>
                <a:cs typeface="Georgia"/>
                <a:sym typeface="Georgia"/>
              </a:rPr>
              <a:t>65%</a:t>
            </a:r>
            <a:endParaRPr sz="60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60" name="Google Shape;360;p7"/>
          <p:cNvSpPr txBox="1"/>
          <p:nvPr/>
        </p:nvSpPr>
        <p:spPr>
          <a:xfrm>
            <a:off x="6390508" y="2377335"/>
            <a:ext cx="5085715" cy="3643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87ABC3"/>
                </a:solidFill>
                <a:latin typeface="Georgia"/>
                <a:ea typeface="Georgia"/>
                <a:cs typeface="Georgia"/>
                <a:sym typeface="Georgia"/>
              </a:rPr>
              <a:t>96%</a:t>
            </a:r>
            <a:br>
              <a:rPr lang="en-US" sz="6000" dirty="0">
                <a:solidFill>
                  <a:srgbClr val="87ABC3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US" sz="2200" dirty="0">
                <a:latin typeface="Verdana"/>
                <a:ea typeface="Verdana"/>
                <a:cs typeface="Verdana"/>
                <a:sym typeface="Verdana"/>
              </a:rPr>
              <a:t>A decision tree is a non-parametric  supervised learning algorithm, which  is utilized for both classification and  regression tasks. It has a hierarchical,  tree structure, which consists of a  root node, branches, internal nodes  and leaf nodes.</a:t>
            </a:r>
            <a:endParaRPr sz="22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61" name="Google Shape;361;p7"/>
          <p:cNvSpPr txBox="1"/>
          <p:nvPr/>
        </p:nvSpPr>
        <p:spPr>
          <a:xfrm>
            <a:off x="698058" y="3323711"/>
            <a:ext cx="5158105" cy="30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5080" lvl="0" indent="0" algn="just" rtl="0">
              <a:lnSpc>
                <a:spcPct val="1135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latin typeface="Verdana"/>
                <a:ea typeface="Verdana"/>
                <a:cs typeface="Verdana"/>
                <a:sym typeface="Verdana"/>
              </a:rPr>
              <a:t>Logistic regression is a statistical  analysis method to predict a binary  outcome, such as yes or no, based  on prior observations of a data set. A  logistic regression model predicts a  dependent data variable by analyzing  the relationship between one or more  existing independent variables.</a:t>
            </a:r>
            <a:endParaRPr sz="22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62" name="Google Shape;362;p7"/>
          <p:cNvSpPr txBox="1"/>
          <p:nvPr/>
        </p:nvSpPr>
        <p:spPr>
          <a:xfrm>
            <a:off x="12151065" y="1312103"/>
            <a:ext cx="5133975" cy="781050"/>
          </a:xfrm>
          <a:prstGeom prst="rect">
            <a:avLst/>
          </a:prstGeom>
          <a:solidFill>
            <a:srgbClr val="6F9953"/>
          </a:solidFill>
          <a:ln>
            <a:noFill/>
          </a:ln>
        </p:spPr>
        <p:txBody>
          <a:bodyPr spcFirstLastPara="1" wrap="square" lIns="0" tIns="168275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RANDOM FOREST</a:t>
            </a:r>
            <a:endParaRPr sz="28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63" name="Google Shape;363;p7"/>
          <p:cNvSpPr txBox="1"/>
          <p:nvPr/>
        </p:nvSpPr>
        <p:spPr>
          <a:xfrm>
            <a:off x="12220915" y="2276684"/>
            <a:ext cx="5064125" cy="432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6F9953"/>
                </a:solidFill>
                <a:latin typeface="Georgia"/>
                <a:ea typeface="Georgia"/>
                <a:cs typeface="Georgia"/>
                <a:sym typeface="Georgia"/>
              </a:rPr>
              <a:t>96%</a:t>
            </a:r>
            <a:br>
              <a:rPr lang="en-US" sz="6000" dirty="0">
                <a:solidFill>
                  <a:srgbClr val="6F9953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US" sz="2200" dirty="0">
                <a:latin typeface="Verdana"/>
                <a:ea typeface="Verdana"/>
                <a:cs typeface="Verdana"/>
                <a:sym typeface="Verdana"/>
              </a:rPr>
              <a:t>The random forest has the highest  accuracy. Random forests are an  ensemble learning method for  classification, regression, and other  tasks that operates by constructing a  multitude of decision trees at training  time. For classification tasks, the  output of the random forest is the  class selected by most trees.</a:t>
            </a:r>
            <a:endParaRPr sz="2200" dirty="0">
              <a:latin typeface="Verdana"/>
              <a:ea typeface="Verdana"/>
              <a:cs typeface="Verdana"/>
              <a:sym typeface="Verdana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D6D21521-2B9B-4918-897B-9AD5B78705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6189318"/>
              </p:ext>
            </p:extLst>
          </p:nvPr>
        </p:nvGraphicFramePr>
        <p:xfrm>
          <a:off x="642057" y="7167404"/>
          <a:ext cx="5270106" cy="29638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35053">
                  <a:extLst>
                    <a:ext uri="{9D8B030D-6E8A-4147-A177-3AD203B41FA5}">
                      <a16:colId xmlns:a16="http://schemas.microsoft.com/office/drawing/2014/main" val="3507199065"/>
                    </a:ext>
                  </a:extLst>
                </a:gridCol>
                <a:gridCol w="2635053">
                  <a:extLst>
                    <a:ext uri="{9D8B030D-6E8A-4147-A177-3AD203B41FA5}">
                      <a16:colId xmlns:a16="http://schemas.microsoft.com/office/drawing/2014/main" val="1527837863"/>
                    </a:ext>
                  </a:extLst>
                </a:gridCol>
              </a:tblGrid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534386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7307331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3171400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395445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F1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65%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551928"/>
                  </a:ext>
                </a:extLst>
              </a:tr>
            </a:tbl>
          </a:graphicData>
        </a:graphic>
      </p:graphicFrame>
      <p:graphicFrame>
        <p:nvGraphicFramePr>
          <p:cNvPr id="11" name="Table 2">
            <a:extLst>
              <a:ext uri="{FF2B5EF4-FFF2-40B4-BE49-F238E27FC236}">
                <a16:creationId xmlns:a16="http://schemas.microsoft.com/office/drawing/2014/main" id="{19CA51BA-5B71-44CA-A285-4D8A51A871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1995399"/>
              </p:ext>
            </p:extLst>
          </p:nvPr>
        </p:nvGraphicFramePr>
        <p:xfrm>
          <a:off x="6537528" y="7175426"/>
          <a:ext cx="5270106" cy="29638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35053">
                  <a:extLst>
                    <a:ext uri="{9D8B030D-6E8A-4147-A177-3AD203B41FA5}">
                      <a16:colId xmlns:a16="http://schemas.microsoft.com/office/drawing/2014/main" val="3507199065"/>
                    </a:ext>
                  </a:extLst>
                </a:gridCol>
                <a:gridCol w="2635053">
                  <a:extLst>
                    <a:ext uri="{9D8B030D-6E8A-4147-A177-3AD203B41FA5}">
                      <a16:colId xmlns:a16="http://schemas.microsoft.com/office/drawing/2014/main" val="1527837863"/>
                    </a:ext>
                  </a:extLst>
                </a:gridCol>
              </a:tblGrid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534386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7307331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3171400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395445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F1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551928"/>
                  </a:ext>
                </a:extLst>
              </a:tr>
            </a:tbl>
          </a:graphicData>
        </a:graphic>
      </p:graphicFrame>
      <p:graphicFrame>
        <p:nvGraphicFramePr>
          <p:cNvPr id="12" name="Table 2">
            <a:extLst>
              <a:ext uri="{FF2B5EF4-FFF2-40B4-BE49-F238E27FC236}">
                <a16:creationId xmlns:a16="http://schemas.microsoft.com/office/drawing/2014/main" id="{F1C4AD90-85AD-4039-B000-808A327CC9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2655315"/>
              </p:ext>
            </p:extLst>
          </p:nvPr>
        </p:nvGraphicFramePr>
        <p:xfrm>
          <a:off x="12232474" y="7175426"/>
          <a:ext cx="5270106" cy="29638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35053">
                  <a:extLst>
                    <a:ext uri="{9D8B030D-6E8A-4147-A177-3AD203B41FA5}">
                      <a16:colId xmlns:a16="http://schemas.microsoft.com/office/drawing/2014/main" val="3507199065"/>
                    </a:ext>
                  </a:extLst>
                </a:gridCol>
                <a:gridCol w="2635053">
                  <a:extLst>
                    <a:ext uri="{9D8B030D-6E8A-4147-A177-3AD203B41FA5}">
                      <a16:colId xmlns:a16="http://schemas.microsoft.com/office/drawing/2014/main" val="1527837863"/>
                    </a:ext>
                  </a:extLst>
                </a:gridCol>
              </a:tblGrid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534386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7307331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3171400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395445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F1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55192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7"/>
          <p:cNvSpPr txBox="1"/>
          <p:nvPr/>
        </p:nvSpPr>
        <p:spPr>
          <a:xfrm>
            <a:off x="780294" y="1312103"/>
            <a:ext cx="5133975" cy="600805"/>
          </a:xfrm>
          <a:prstGeom prst="rect">
            <a:avLst/>
          </a:prstGeom>
          <a:solidFill>
            <a:srgbClr val="6F9953"/>
          </a:solidFill>
          <a:ln>
            <a:noFill/>
          </a:ln>
        </p:spPr>
        <p:txBody>
          <a:bodyPr spcFirstLastPara="1" wrap="square" lIns="0" tIns="168275" rIns="0" bIns="0" anchor="t" anchorCtr="0">
            <a:spAutoFit/>
          </a:bodyPr>
          <a:lstStyle/>
          <a:p>
            <a:pPr marL="52514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K NEAREST NEIGHBORS</a:t>
            </a:r>
            <a:endParaRPr sz="28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57" name="Google Shape;357;p7"/>
          <p:cNvSpPr txBox="1"/>
          <p:nvPr/>
        </p:nvSpPr>
        <p:spPr>
          <a:xfrm>
            <a:off x="6390508" y="1328067"/>
            <a:ext cx="5133975" cy="600805"/>
          </a:xfrm>
          <a:prstGeom prst="rect">
            <a:avLst/>
          </a:prstGeom>
          <a:solidFill>
            <a:srgbClr val="87ABC3"/>
          </a:solidFill>
          <a:ln>
            <a:noFill/>
          </a:ln>
        </p:spPr>
        <p:txBody>
          <a:bodyPr spcFirstLastPara="1" wrap="square" lIns="0" tIns="168275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XGBOOST</a:t>
            </a:r>
            <a:endParaRPr sz="28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58" name="Google Shape;358;p7"/>
          <p:cNvSpPr txBox="1">
            <a:spLocks noGrp="1"/>
          </p:cNvSpPr>
          <p:nvPr>
            <p:ph type="title"/>
          </p:nvPr>
        </p:nvSpPr>
        <p:spPr>
          <a:xfrm>
            <a:off x="765358" y="252026"/>
            <a:ext cx="11250300" cy="7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5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17C46"/>
                </a:solidFill>
                <a:latin typeface="Georgia"/>
                <a:ea typeface="Georgia"/>
                <a:cs typeface="Georgia"/>
                <a:sym typeface="Georgia"/>
              </a:rPr>
              <a:t>MACHINE LEARNING APPROACH</a:t>
            </a:r>
            <a:endParaRPr/>
          </a:p>
        </p:txBody>
      </p:sp>
      <p:sp>
        <p:nvSpPr>
          <p:cNvPr id="359" name="Google Shape;359;p7"/>
          <p:cNvSpPr txBox="1"/>
          <p:nvPr/>
        </p:nvSpPr>
        <p:spPr>
          <a:xfrm>
            <a:off x="644164" y="2276684"/>
            <a:ext cx="2309495" cy="939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6F9953"/>
                </a:solidFill>
                <a:latin typeface="Georgia"/>
                <a:ea typeface="Georgia"/>
                <a:cs typeface="Georgia"/>
                <a:sym typeface="Georgia"/>
              </a:rPr>
              <a:t>91%</a:t>
            </a:r>
            <a:endParaRPr sz="60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60" name="Google Shape;360;p7"/>
          <p:cNvSpPr txBox="1"/>
          <p:nvPr/>
        </p:nvSpPr>
        <p:spPr>
          <a:xfrm>
            <a:off x="6390508" y="2377335"/>
            <a:ext cx="5085715" cy="2966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87ABC3"/>
                </a:solidFill>
                <a:latin typeface="Georgia"/>
                <a:ea typeface="Georgia"/>
                <a:cs typeface="Georgia"/>
                <a:sym typeface="Georgia"/>
              </a:rPr>
              <a:t>96%</a:t>
            </a:r>
            <a:br>
              <a:rPr lang="en-US" sz="6000" dirty="0">
                <a:solidFill>
                  <a:srgbClr val="87ABC3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US" sz="2200" dirty="0">
                <a:latin typeface="Verdana"/>
                <a:ea typeface="Verdana"/>
                <a:cs typeface="Verdana"/>
                <a:sym typeface="Verdana"/>
              </a:rPr>
              <a:t>It is a decision-tree-based ensemble Machine Learning algorithm that uses a gradient boosting framework. Execution speed and high performance are the main reasons to use </a:t>
            </a:r>
            <a:r>
              <a:rPr lang="en-US" sz="2200" dirty="0" err="1">
                <a:latin typeface="Verdana"/>
                <a:ea typeface="Verdana"/>
                <a:cs typeface="Verdana"/>
                <a:sym typeface="Verdana"/>
              </a:rPr>
              <a:t>XGBoost</a:t>
            </a:r>
            <a:r>
              <a:rPr lang="en-US" sz="2200" dirty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22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61" name="Google Shape;361;p7"/>
          <p:cNvSpPr txBox="1"/>
          <p:nvPr/>
        </p:nvSpPr>
        <p:spPr>
          <a:xfrm>
            <a:off x="698058" y="3323711"/>
            <a:ext cx="5158105" cy="3872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5080" lvl="0" indent="0" algn="just" rtl="0">
              <a:lnSpc>
                <a:spcPct val="1135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K-Nearest Neighbor (KNN) algorithm predicts based on the specified number (k) of the nearest neighboring data points. Here, the pre-processing of the data is significant as it impacts the distance measurements directly. Unlike others, the model does not have a mathematical formula, neither any descriptive ability.</a:t>
            </a:r>
            <a:endParaRPr sz="22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</p:txBody>
      </p:sp>
      <p:sp>
        <p:nvSpPr>
          <p:cNvPr id="362" name="Google Shape;362;p7"/>
          <p:cNvSpPr txBox="1"/>
          <p:nvPr/>
        </p:nvSpPr>
        <p:spPr>
          <a:xfrm>
            <a:off x="12151065" y="1312103"/>
            <a:ext cx="5133975" cy="600805"/>
          </a:xfrm>
          <a:prstGeom prst="rect">
            <a:avLst/>
          </a:prstGeom>
          <a:solidFill>
            <a:srgbClr val="6F9953"/>
          </a:solidFill>
          <a:ln>
            <a:noFill/>
          </a:ln>
        </p:spPr>
        <p:txBody>
          <a:bodyPr spcFirstLastPara="1" wrap="square" lIns="0" tIns="168275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CATBOOST</a:t>
            </a:r>
            <a:endParaRPr sz="28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63" name="Google Shape;363;p7"/>
          <p:cNvSpPr txBox="1"/>
          <p:nvPr/>
        </p:nvSpPr>
        <p:spPr>
          <a:xfrm>
            <a:off x="12220915" y="2276684"/>
            <a:ext cx="5064125" cy="33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6F9953"/>
                </a:solidFill>
                <a:latin typeface="Georgia"/>
                <a:ea typeface="Georgia"/>
                <a:cs typeface="Georgia"/>
                <a:sym typeface="Georgia"/>
              </a:rPr>
              <a:t>97%</a:t>
            </a:r>
            <a:br>
              <a:rPr lang="en-US" sz="6000" dirty="0">
                <a:solidFill>
                  <a:srgbClr val="6F9953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US" sz="2200" dirty="0" err="1">
                <a:latin typeface="Verdana"/>
                <a:ea typeface="Verdana"/>
                <a:cs typeface="Verdana"/>
                <a:sym typeface="Verdana"/>
              </a:rPr>
              <a:t>CatBoost</a:t>
            </a:r>
            <a:r>
              <a:rPr lang="en-US" sz="2200" dirty="0">
                <a:latin typeface="Verdana"/>
                <a:ea typeface="Verdana"/>
                <a:cs typeface="Verdana"/>
                <a:sym typeface="Verdana"/>
              </a:rPr>
              <a:t> is an open-source algorithm based on gradient boosted decision trees. It supports numerical, categorical and text features. It works well with heterogeneous data and even relatively small data.</a:t>
            </a:r>
            <a:endParaRPr sz="2200" dirty="0">
              <a:latin typeface="Verdana"/>
              <a:ea typeface="Verdana"/>
              <a:cs typeface="Verdana"/>
              <a:sym typeface="Verdana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D6D21521-2B9B-4918-897B-9AD5B78705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97138"/>
              </p:ext>
            </p:extLst>
          </p:nvPr>
        </p:nvGraphicFramePr>
        <p:xfrm>
          <a:off x="642057" y="7167404"/>
          <a:ext cx="5270106" cy="29638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35053">
                  <a:extLst>
                    <a:ext uri="{9D8B030D-6E8A-4147-A177-3AD203B41FA5}">
                      <a16:colId xmlns:a16="http://schemas.microsoft.com/office/drawing/2014/main" val="3507199065"/>
                    </a:ext>
                  </a:extLst>
                </a:gridCol>
                <a:gridCol w="2635053">
                  <a:extLst>
                    <a:ext uri="{9D8B030D-6E8A-4147-A177-3AD203B41FA5}">
                      <a16:colId xmlns:a16="http://schemas.microsoft.com/office/drawing/2014/main" val="1527837863"/>
                    </a:ext>
                  </a:extLst>
                </a:gridCol>
              </a:tblGrid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534386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85%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7307331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3171400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85%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395445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F1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551928"/>
                  </a:ext>
                </a:extLst>
              </a:tr>
            </a:tbl>
          </a:graphicData>
        </a:graphic>
      </p:graphicFrame>
      <p:graphicFrame>
        <p:nvGraphicFramePr>
          <p:cNvPr id="11" name="Table 2">
            <a:extLst>
              <a:ext uri="{FF2B5EF4-FFF2-40B4-BE49-F238E27FC236}">
                <a16:creationId xmlns:a16="http://schemas.microsoft.com/office/drawing/2014/main" id="{19CA51BA-5B71-44CA-A285-4D8A51A871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1158065"/>
              </p:ext>
            </p:extLst>
          </p:nvPr>
        </p:nvGraphicFramePr>
        <p:xfrm>
          <a:off x="6537528" y="7175426"/>
          <a:ext cx="5270106" cy="29638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35053">
                  <a:extLst>
                    <a:ext uri="{9D8B030D-6E8A-4147-A177-3AD203B41FA5}">
                      <a16:colId xmlns:a16="http://schemas.microsoft.com/office/drawing/2014/main" val="3507199065"/>
                    </a:ext>
                  </a:extLst>
                </a:gridCol>
                <a:gridCol w="2635053">
                  <a:extLst>
                    <a:ext uri="{9D8B030D-6E8A-4147-A177-3AD203B41FA5}">
                      <a16:colId xmlns:a16="http://schemas.microsoft.com/office/drawing/2014/main" val="1527837863"/>
                    </a:ext>
                  </a:extLst>
                </a:gridCol>
              </a:tblGrid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534386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7307331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3171400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395445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F1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551928"/>
                  </a:ext>
                </a:extLst>
              </a:tr>
            </a:tbl>
          </a:graphicData>
        </a:graphic>
      </p:graphicFrame>
      <p:graphicFrame>
        <p:nvGraphicFramePr>
          <p:cNvPr id="12" name="Table 2">
            <a:extLst>
              <a:ext uri="{FF2B5EF4-FFF2-40B4-BE49-F238E27FC236}">
                <a16:creationId xmlns:a16="http://schemas.microsoft.com/office/drawing/2014/main" id="{F1C4AD90-85AD-4039-B000-808A327CC9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4000477"/>
              </p:ext>
            </p:extLst>
          </p:nvPr>
        </p:nvGraphicFramePr>
        <p:xfrm>
          <a:off x="12232474" y="7175426"/>
          <a:ext cx="5270106" cy="29638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35053">
                  <a:extLst>
                    <a:ext uri="{9D8B030D-6E8A-4147-A177-3AD203B41FA5}">
                      <a16:colId xmlns:a16="http://schemas.microsoft.com/office/drawing/2014/main" val="3507199065"/>
                    </a:ext>
                  </a:extLst>
                </a:gridCol>
                <a:gridCol w="2635053">
                  <a:extLst>
                    <a:ext uri="{9D8B030D-6E8A-4147-A177-3AD203B41FA5}">
                      <a16:colId xmlns:a16="http://schemas.microsoft.com/office/drawing/2014/main" val="1527837863"/>
                    </a:ext>
                  </a:extLst>
                </a:gridCol>
              </a:tblGrid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534386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7307331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3171400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395445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F1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5519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9290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8"/>
          <p:cNvSpPr txBox="1">
            <a:spLocks noGrp="1"/>
          </p:cNvSpPr>
          <p:nvPr>
            <p:ph type="title"/>
          </p:nvPr>
        </p:nvSpPr>
        <p:spPr>
          <a:xfrm>
            <a:off x="860400" y="1178784"/>
            <a:ext cx="8201100" cy="7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5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ROC CURVE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547309-BED1-448B-8050-22D671E1C117}"/>
              </a:ext>
            </a:extLst>
          </p:cNvPr>
          <p:cNvSpPr txBox="1"/>
          <p:nvPr/>
        </p:nvSpPr>
        <p:spPr>
          <a:xfrm>
            <a:off x="11329069" y="2604346"/>
            <a:ext cx="568007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Verdana" panose="020B0604030504040204" pitchFamily="34" charset="0"/>
                <a:ea typeface="Verdana" panose="020B0604030504040204" pitchFamily="34" charset="0"/>
              </a:rPr>
              <a:t>Inference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CAT Boost have the highest AUC ROC Value</a:t>
            </a:r>
          </a:p>
          <a:p>
            <a:endParaRPr lang="en-US" sz="2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3547FA-2687-4BE9-931C-417B748F21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400" y="2258634"/>
            <a:ext cx="10019410" cy="637392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8"/>
          <p:cNvSpPr txBox="1">
            <a:spLocks noGrp="1"/>
          </p:cNvSpPr>
          <p:nvPr>
            <p:ph type="title"/>
          </p:nvPr>
        </p:nvSpPr>
        <p:spPr>
          <a:xfrm>
            <a:off x="860400" y="1178784"/>
            <a:ext cx="8201100" cy="7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5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FEATURE IMPORTANCE</a:t>
            </a:r>
            <a:endParaRPr/>
          </a:p>
        </p:txBody>
      </p:sp>
      <p:sp>
        <p:nvSpPr>
          <p:cNvPr id="375" name="Google Shape;375;p8"/>
          <p:cNvSpPr txBox="1"/>
          <p:nvPr/>
        </p:nvSpPr>
        <p:spPr>
          <a:xfrm>
            <a:off x="11747524" y="2258635"/>
            <a:ext cx="5680075" cy="1609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4318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Verdana" panose="020B0604030504040204" pitchFamily="34" charset="0"/>
                <a:ea typeface="Verdana" panose="020B0604030504040204" pitchFamily="34" charset="0"/>
                <a:cs typeface="Georgia"/>
                <a:sym typeface="Georgia"/>
              </a:rPr>
              <a:t>CATBOOST</a:t>
            </a:r>
            <a:endParaRPr sz="2400" b="1" dirty="0">
              <a:latin typeface="Verdana" panose="020B0604030504040204" pitchFamily="34" charset="0"/>
              <a:ea typeface="Verdana" panose="020B0604030504040204" pitchFamily="34" charset="0"/>
              <a:cs typeface="Georgia"/>
              <a:sym typeface="Georgia"/>
            </a:endParaRPr>
          </a:p>
          <a:p>
            <a:pPr marL="12700" marR="5080" lvl="0" indent="0" rtl="0">
              <a:lnSpc>
                <a:spcPct val="116100"/>
              </a:lnSpc>
              <a:spcBef>
                <a:spcPts val="1450"/>
              </a:spcBef>
              <a:spcAft>
                <a:spcPts val="0"/>
              </a:spcAft>
              <a:buNone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This feature importance was created on the  </a:t>
            </a:r>
            <a:r>
              <a:rPr lang="en-US" sz="2000" dirty="0" err="1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CatBoost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model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0" marR="0" lvl="0" indent="0" rtl="0">
              <a:lnSpc>
                <a:spcPct val="100000"/>
              </a:lnSpc>
              <a:spcBef>
                <a:spcPts val="60"/>
              </a:spcBef>
              <a:spcAft>
                <a:spcPts val="0"/>
              </a:spcAft>
              <a:buNone/>
            </a:pPr>
            <a:endParaRPr sz="20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5F3677-E6EB-4E82-9A08-04A7AB366C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401" y="2258635"/>
            <a:ext cx="10760470" cy="68495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547309-BED1-448B-8050-22D671E1C117}"/>
              </a:ext>
            </a:extLst>
          </p:cNvPr>
          <p:cNvSpPr txBox="1"/>
          <p:nvPr/>
        </p:nvSpPr>
        <p:spPr>
          <a:xfrm>
            <a:off x="11747523" y="4154176"/>
            <a:ext cx="5680075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Verdana" panose="020B0604030504040204" pitchFamily="34" charset="0"/>
                <a:ea typeface="Verdana" panose="020B0604030504040204" pitchFamily="34" charset="0"/>
              </a:rPr>
              <a:t>Inference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From this graph, we can observe that  below parameters have highest influence to consider when issuing the credit card.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Income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Begin month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Age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Experience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Education Secondary</a:t>
            </a:r>
          </a:p>
          <a:p>
            <a:endParaRPr lang="en-US" sz="2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25917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9"/>
          <p:cNvSpPr txBox="1"/>
          <p:nvPr/>
        </p:nvSpPr>
        <p:spPr>
          <a:xfrm>
            <a:off x="2621764" y="4521077"/>
            <a:ext cx="1660790" cy="91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50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XX%</a:t>
            </a:r>
            <a:endParaRPr sz="585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81" name="Google Shape;381;p9"/>
          <p:cNvSpPr/>
          <p:nvPr/>
        </p:nvSpPr>
        <p:spPr>
          <a:xfrm>
            <a:off x="9372017" y="3846456"/>
            <a:ext cx="2619375" cy="2619375"/>
          </a:xfrm>
          <a:custGeom>
            <a:avLst/>
            <a:gdLst/>
            <a:ahLst/>
            <a:cxnLst/>
            <a:rect l="l" t="t" r="r" b="b"/>
            <a:pathLst>
              <a:path w="2619375" h="2619375" extrusionOk="0">
                <a:moveTo>
                  <a:pt x="1309687" y="2619374"/>
                </a:moveTo>
                <a:lnTo>
                  <a:pt x="1261673" y="2618511"/>
                </a:lnTo>
                <a:lnTo>
                  <a:pt x="1214095" y="2615939"/>
                </a:lnTo>
                <a:lnTo>
                  <a:pt x="1166982" y="2611689"/>
                </a:lnTo>
                <a:lnTo>
                  <a:pt x="1120363" y="2605791"/>
                </a:lnTo>
                <a:lnTo>
                  <a:pt x="1074269" y="2598273"/>
                </a:lnTo>
                <a:lnTo>
                  <a:pt x="1028728" y="2589167"/>
                </a:lnTo>
                <a:lnTo>
                  <a:pt x="983771" y="2578500"/>
                </a:lnTo>
                <a:lnTo>
                  <a:pt x="939426" y="2566303"/>
                </a:lnTo>
                <a:lnTo>
                  <a:pt x="895724" y="2552606"/>
                </a:lnTo>
                <a:lnTo>
                  <a:pt x="852695" y="2537437"/>
                </a:lnTo>
                <a:lnTo>
                  <a:pt x="810366" y="2520827"/>
                </a:lnTo>
                <a:lnTo>
                  <a:pt x="768770" y="2502805"/>
                </a:lnTo>
                <a:lnTo>
                  <a:pt x="727934" y="2483401"/>
                </a:lnTo>
                <a:lnTo>
                  <a:pt x="687888" y="2462644"/>
                </a:lnTo>
                <a:lnTo>
                  <a:pt x="648663" y="2440564"/>
                </a:lnTo>
                <a:lnTo>
                  <a:pt x="610287" y="2417190"/>
                </a:lnTo>
                <a:lnTo>
                  <a:pt x="572790" y="2392552"/>
                </a:lnTo>
                <a:lnTo>
                  <a:pt x="536203" y="2366681"/>
                </a:lnTo>
                <a:lnTo>
                  <a:pt x="500553" y="2339604"/>
                </a:lnTo>
                <a:lnTo>
                  <a:pt x="465872" y="2311352"/>
                </a:lnTo>
                <a:lnTo>
                  <a:pt x="432188" y="2281955"/>
                </a:lnTo>
                <a:lnTo>
                  <a:pt x="399532" y="2251442"/>
                </a:lnTo>
                <a:lnTo>
                  <a:pt x="367932" y="2219842"/>
                </a:lnTo>
                <a:lnTo>
                  <a:pt x="337419" y="2187185"/>
                </a:lnTo>
                <a:lnTo>
                  <a:pt x="308022" y="2153502"/>
                </a:lnTo>
                <a:lnTo>
                  <a:pt x="279770" y="2118821"/>
                </a:lnTo>
                <a:lnTo>
                  <a:pt x="252693" y="2083171"/>
                </a:lnTo>
                <a:lnTo>
                  <a:pt x="226821" y="2046584"/>
                </a:lnTo>
                <a:lnTo>
                  <a:pt x="202184" y="2009087"/>
                </a:lnTo>
                <a:lnTo>
                  <a:pt x="178810" y="1970711"/>
                </a:lnTo>
                <a:lnTo>
                  <a:pt x="156730" y="1931486"/>
                </a:lnTo>
                <a:lnTo>
                  <a:pt x="135973" y="1891440"/>
                </a:lnTo>
                <a:lnTo>
                  <a:pt x="116569" y="1850604"/>
                </a:lnTo>
                <a:lnTo>
                  <a:pt x="98547" y="1809007"/>
                </a:lnTo>
                <a:lnTo>
                  <a:pt x="81937" y="1766679"/>
                </a:lnTo>
                <a:lnTo>
                  <a:pt x="66768" y="1723649"/>
                </a:lnTo>
                <a:lnTo>
                  <a:pt x="53071" y="1679947"/>
                </a:lnTo>
                <a:lnTo>
                  <a:pt x="40874" y="1635603"/>
                </a:lnTo>
                <a:lnTo>
                  <a:pt x="30207" y="1590646"/>
                </a:lnTo>
                <a:lnTo>
                  <a:pt x="21100" y="1545105"/>
                </a:lnTo>
                <a:lnTo>
                  <a:pt x="13583" y="1499010"/>
                </a:lnTo>
                <a:lnTo>
                  <a:pt x="7685" y="1452392"/>
                </a:lnTo>
                <a:lnTo>
                  <a:pt x="3435" y="1405279"/>
                </a:lnTo>
                <a:lnTo>
                  <a:pt x="863" y="1357700"/>
                </a:lnTo>
                <a:lnTo>
                  <a:pt x="0" y="1309687"/>
                </a:lnTo>
                <a:lnTo>
                  <a:pt x="863" y="1261673"/>
                </a:lnTo>
                <a:lnTo>
                  <a:pt x="3435" y="1214095"/>
                </a:lnTo>
                <a:lnTo>
                  <a:pt x="7685" y="1166982"/>
                </a:lnTo>
                <a:lnTo>
                  <a:pt x="13583" y="1120363"/>
                </a:lnTo>
                <a:lnTo>
                  <a:pt x="21100" y="1074269"/>
                </a:lnTo>
                <a:lnTo>
                  <a:pt x="30207" y="1028728"/>
                </a:lnTo>
                <a:lnTo>
                  <a:pt x="40874" y="983771"/>
                </a:lnTo>
                <a:lnTo>
                  <a:pt x="53071" y="939426"/>
                </a:lnTo>
                <a:lnTo>
                  <a:pt x="66768" y="895724"/>
                </a:lnTo>
                <a:lnTo>
                  <a:pt x="81937" y="852695"/>
                </a:lnTo>
                <a:lnTo>
                  <a:pt x="98547" y="810366"/>
                </a:lnTo>
                <a:lnTo>
                  <a:pt x="116569" y="768770"/>
                </a:lnTo>
                <a:lnTo>
                  <a:pt x="135973" y="727934"/>
                </a:lnTo>
                <a:lnTo>
                  <a:pt x="156730" y="687888"/>
                </a:lnTo>
                <a:lnTo>
                  <a:pt x="178810" y="648663"/>
                </a:lnTo>
                <a:lnTo>
                  <a:pt x="202184" y="610287"/>
                </a:lnTo>
                <a:lnTo>
                  <a:pt x="226821" y="572790"/>
                </a:lnTo>
                <a:lnTo>
                  <a:pt x="252693" y="536203"/>
                </a:lnTo>
                <a:lnTo>
                  <a:pt x="279770" y="500553"/>
                </a:lnTo>
                <a:lnTo>
                  <a:pt x="308022" y="465872"/>
                </a:lnTo>
                <a:lnTo>
                  <a:pt x="337419" y="432188"/>
                </a:lnTo>
                <a:lnTo>
                  <a:pt x="367932" y="399532"/>
                </a:lnTo>
                <a:lnTo>
                  <a:pt x="399532" y="367932"/>
                </a:lnTo>
                <a:lnTo>
                  <a:pt x="432188" y="337419"/>
                </a:lnTo>
                <a:lnTo>
                  <a:pt x="465872" y="308022"/>
                </a:lnTo>
                <a:lnTo>
                  <a:pt x="500553" y="279770"/>
                </a:lnTo>
                <a:lnTo>
                  <a:pt x="536203" y="252693"/>
                </a:lnTo>
                <a:lnTo>
                  <a:pt x="572790" y="226821"/>
                </a:lnTo>
                <a:lnTo>
                  <a:pt x="610287" y="202184"/>
                </a:lnTo>
                <a:lnTo>
                  <a:pt x="648663" y="178810"/>
                </a:lnTo>
                <a:lnTo>
                  <a:pt x="687888" y="156730"/>
                </a:lnTo>
                <a:lnTo>
                  <a:pt x="727934" y="135973"/>
                </a:lnTo>
                <a:lnTo>
                  <a:pt x="768770" y="116569"/>
                </a:lnTo>
                <a:lnTo>
                  <a:pt x="810366" y="98547"/>
                </a:lnTo>
                <a:lnTo>
                  <a:pt x="852695" y="81937"/>
                </a:lnTo>
                <a:lnTo>
                  <a:pt x="895724" y="66768"/>
                </a:lnTo>
                <a:lnTo>
                  <a:pt x="939426" y="53071"/>
                </a:lnTo>
                <a:lnTo>
                  <a:pt x="983771" y="40874"/>
                </a:lnTo>
                <a:lnTo>
                  <a:pt x="1028728" y="30207"/>
                </a:lnTo>
                <a:lnTo>
                  <a:pt x="1074269" y="21100"/>
                </a:lnTo>
                <a:lnTo>
                  <a:pt x="1120363" y="13583"/>
                </a:lnTo>
                <a:lnTo>
                  <a:pt x="1166982" y="7685"/>
                </a:lnTo>
                <a:lnTo>
                  <a:pt x="1214095" y="3435"/>
                </a:lnTo>
                <a:lnTo>
                  <a:pt x="1261673" y="863"/>
                </a:lnTo>
                <a:lnTo>
                  <a:pt x="1309687" y="0"/>
                </a:lnTo>
                <a:lnTo>
                  <a:pt x="1357700" y="863"/>
                </a:lnTo>
                <a:lnTo>
                  <a:pt x="1405279" y="3435"/>
                </a:lnTo>
                <a:lnTo>
                  <a:pt x="1452392" y="7685"/>
                </a:lnTo>
                <a:lnTo>
                  <a:pt x="1499010" y="13583"/>
                </a:lnTo>
                <a:lnTo>
                  <a:pt x="1545105" y="21100"/>
                </a:lnTo>
                <a:lnTo>
                  <a:pt x="1590646" y="30207"/>
                </a:lnTo>
                <a:lnTo>
                  <a:pt x="1635603" y="40874"/>
                </a:lnTo>
                <a:lnTo>
                  <a:pt x="1679947" y="53071"/>
                </a:lnTo>
                <a:lnTo>
                  <a:pt x="1723649" y="66768"/>
                </a:lnTo>
                <a:lnTo>
                  <a:pt x="1766679" y="81937"/>
                </a:lnTo>
                <a:lnTo>
                  <a:pt x="1809007" y="98547"/>
                </a:lnTo>
                <a:lnTo>
                  <a:pt x="1850604" y="116569"/>
                </a:lnTo>
                <a:lnTo>
                  <a:pt x="1891440" y="135973"/>
                </a:lnTo>
                <a:lnTo>
                  <a:pt x="1931486" y="156730"/>
                </a:lnTo>
                <a:lnTo>
                  <a:pt x="1970711" y="178810"/>
                </a:lnTo>
                <a:lnTo>
                  <a:pt x="2009087" y="202184"/>
                </a:lnTo>
                <a:lnTo>
                  <a:pt x="2046584" y="226821"/>
                </a:lnTo>
                <a:lnTo>
                  <a:pt x="2083171" y="252693"/>
                </a:lnTo>
                <a:lnTo>
                  <a:pt x="2118821" y="279770"/>
                </a:lnTo>
                <a:lnTo>
                  <a:pt x="2153502" y="308022"/>
                </a:lnTo>
                <a:lnTo>
                  <a:pt x="2187185" y="337419"/>
                </a:lnTo>
                <a:lnTo>
                  <a:pt x="2219842" y="367932"/>
                </a:lnTo>
                <a:lnTo>
                  <a:pt x="2251442" y="399532"/>
                </a:lnTo>
                <a:lnTo>
                  <a:pt x="2281955" y="432188"/>
                </a:lnTo>
                <a:lnTo>
                  <a:pt x="2311352" y="465872"/>
                </a:lnTo>
                <a:lnTo>
                  <a:pt x="2339604" y="500553"/>
                </a:lnTo>
                <a:lnTo>
                  <a:pt x="2366681" y="536203"/>
                </a:lnTo>
                <a:lnTo>
                  <a:pt x="2392552" y="572790"/>
                </a:lnTo>
                <a:lnTo>
                  <a:pt x="2417190" y="610287"/>
                </a:lnTo>
                <a:lnTo>
                  <a:pt x="2440564" y="648663"/>
                </a:lnTo>
                <a:lnTo>
                  <a:pt x="2462644" y="687888"/>
                </a:lnTo>
                <a:lnTo>
                  <a:pt x="2483401" y="727934"/>
                </a:lnTo>
                <a:lnTo>
                  <a:pt x="2502805" y="768770"/>
                </a:lnTo>
                <a:lnTo>
                  <a:pt x="2520827" y="810366"/>
                </a:lnTo>
                <a:lnTo>
                  <a:pt x="2537437" y="852695"/>
                </a:lnTo>
                <a:lnTo>
                  <a:pt x="2552606" y="895724"/>
                </a:lnTo>
                <a:lnTo>
                  <a:pt x="2566303" y="939426"/>
                </a:lnTo>
                <a:lnTo>
                  <a:pt x="2578500" y="983771"/>
                </a:lnTo>
                <a:lnTo>
                  <a:pt x="2589167" y="1028728"/>
                </a:lnTo>
                <a:lnTo>
                  <a:pt x="2598273" y="1074269"/>
                </a:lnTo>
                <a:lnTo>
                  <a:pt x="2605791" y="1120363"/>
                </a:lnTo>
                <a:lnTo>
                  <a:pt x="2611689" y="1166982"/>
                </a:lnTo>
                <a:lnTo>
                  <a:pt x="2615939" y="1214095"/>
                </a:lnTo>
                <a:lnTo>
                  <a:pt x="2618511" y="1261673"/>
                </a:lnTo>
                <a:lnTo>
                  <a:pt x="2619374" y="1309687"/>
                </a:lnTo>
                <a:lnTo>
                  <a:pt x="2618511" y="1357700"/>
                </a:lnTo>
                <a:lnTo>
                  <a:pt x="2615939" y="1405279"/>
                </a:lnTo>
                <a:lnTo>
                  <a:pt x="2611689" y="1452392"/>
                </a:lnTo>
                <a:lnTo>
                  <a:pt x="2605791" y="1499010"/>
                </a:lnTo>
                <a:lnTo>
                  <a:pt x="2598273" y="1545105"/>
                </a:lnTo>
                <a:lnTo>
                  <a:pt x="2589167" y="1590646"/>
                </a:lnTo>
                <a:lnTo>
                  <a:pt x="2578500" y="1635603"/>
                </a:lnTo>
                <a:lnTo>
                  <a:pt x="2566303" y="1679947"/>
                </a:lnTo>
                <a:lnTo>
                  <a:pt x="2552606" y="1723649"/>
                </a:lnTo>
                <a:lnTo>
                  <a:pt x="2537437" y="1766679"/>
                </a:lnTo>
                <a:lnTo>
                  <a:pt x="2520827" y="1809007"/>
                </a:lnTo>
                <a:lnTo>
                  <a:pt x="2502805" y="1850604"/>
                </a:lnTo>
                <a:lnTo>
                  <a:pt x="2483401" y="1891440"/>
                </a:lnTo>
                <a:lnTo>
                  <a:pt x="2462644" y="1931486"/>
                </a:lnTo>
                <a:lnTo>
                  <a:pt x="2440564" y="1970711"/>
                </a:lnTo>
                <a:lnTo>
                  <a:pt x="2417190" y="2009087"/>
                </a:lnTo>
                <a:lnTo>
                  <a:pt x="2392552" y="2046584"/>
                </a:lnTo>
                <a:lnTo>
                  <a:pt x="2366681" y="2083171"/>
                </a:lnTo>
                <a:lnTo>
                  <a:pt x="2339604" y="2118821"/>
                </a:lnTo>
                <a:lnTo>
                  <a:pt x="2311352" y="2153502"/>
                </a:lnTo>
                <a:lnTo>
                  <a:pt x="2281955" y="2187185"/>
                </a:lnTo>
                <a:lnTo>
                  <a:pt x="2251442" y="2219842"/>
                </a:lnTo>
                <a:lnTo>
                  <a:pt x="2219842" y="2251442"/>
                </a:lnTo>
                <a:lnTo>
                  <a:pt x="2187185" y="2281955"/>
                </a:lnTo>
                <a:lnTo>
                  <a:pt x="2153502" y="2311352"/>
                </a:lnTo>
                <a:lnTo>
                  <a:pt x="2118821" y="2339604"/>
                </a:lnTo>
                <a:lnTo>
                  <a:pt x="2083171" y="2366681"/>
                </a:lnTo>
                <a:lnTo>
                  <a:pt x="2046584" y="2392552"/>
                </a:lnTo>
                <a:lnTo>
                  <a:pt x="2009087" y="2417190"/>
                </a:lnTo>
                <a:lnTo>
                  <a:pt x="1970711" y="2440564"/>
                </a:lnTo>
                <a:lnTo>
                  <a:pt x="1931486" y="2462644"/>
                </a:lnTo>
                <a:lnTo>
                  <a:pt x="1891440" y="2483401"/>
                </a:lnTo>
                <a:lnTo>
                  <a:pt x="1850604" y="2502805"/>
                </a:lnTo>
                <a:lnTo>
                  <a:pt x="1809007" y="2520827"/>
                </a:lnTo>
                <a:lnTo>
                  <a:pt x="1766679" y="2537437"/>
                </a:lnTo>
                <a:lnTo>
                  <a:pt x="1723649" y="2552606"/>
                </a:lnTo>
                <a:lnTo>
                  <a:pt x="1679947" y="2566303"/>
                </a:lnTo>
                <a:lnTo>
                  <a:pt x="1635603" y="2578500"/>
                </a:lnTo>
                <a:lnTo>
                  <a:pt x="1590646" y="2589167"/>
                </a:lnTo>
                <a:lnTo>
                  <a:pt x="1545105" y="2598273"/>
                </a:lnTo>
                <a:lnTo>
                  <a:pt x="1499010" y="2605791"/>
                </a:lnTo>
                <a:lnTo>
                  <a:pt x="1452392" y="2611689"/>
                </a:lnTo>
                <a:lnTo>
                  <a:pt x="1405279" y="2615939"/>
                </a:lnTo>
                <a:lnTo>
                  <a:pt x="1357700" y="2618511"/>
                </a:lnTo>
                <a:lnTo>
                  <a:pt x="1309687" y="2619374"/>
                </a:lnTo>
                <a:close/>
              </a:path>
            </a:pathLst>
          </a:custGeom>
          <a:solidFill>
            <a:srgbClr val="DDBE1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82" name="Google Shape;382;p9"/>
          <p:cNvSpPr txBox="1"/>
          <p:nvPr/>
        </p:nvSpPr>
        <p:spPr>
          <a:xfrm>
            <a:off x="10023240" y="4583469"/>
            <a:ext cx="1671455" cy="920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50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75%</a:t>
            </a:r>
            <a:endParaRPr sz="585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383" name="Google Shape;383;p9"/>
          <p:cNvGrpSpPr/>
          <p:nvPr/>
        </p:nvGrpSpPr>
        <p:grpSpPr>
          <a:xfrm>
            <a:off x="4929271" y="3849683"/>
            <a:ext cx="11589468" cy="4229100"/>
            <a:chOff x="4929271" y="3849683"/>
            <a:chExt cx="11589468" cy="4229100"/>
          </a:xfrm>
        </p:grpSpPr>
        <p:pic>
          <p:nvPicPr>
            <p:cNvPr id="384" name="Google Shape;384;p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929271" y="3849683"/>
              <a:ext cx="4232343" cy="4229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5" name="Google Shape;385;p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2286396" y="3849683"/>
              <a:ext cx="4232343" cy="42291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6" name="Google Shape;386;p9"/>
          <p:cNvSpPr txBox="1">
            <a:spLocks noGrp="1"/>
          </p:cNvSpPr>
          <p:nvPr>
            <p:ph type="title"/>
          </p:nvPr>
        </p:nvSpPr>
        <p:spPr>
          <a:xfrm>
            <a:off x="1776805" y="1038883"/>
            <a:ext cx="10096500" cy="7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5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Georgia"/>
                <a:ea typeface="Georgia"/>
                <a:cs typeface="Georgia"/>
                <a:sym typeface="Georgia"/>
              </a:rPr>
              <a:t>CONCLUSION &amp; PROJECTION</a:t>
            </a:r>
            <a:endParaRPr dirty="0"/>
          </a:p>
        </p:txBody>
      </p:sp>
      <p:sp>
        <p:nvSpPr>
          <p:cNvPr id="387" name="Google Shape;387;p9"/>
          <p:cNvSpPr txBox="1"/>
          <p:nvPr/>
        </p:nvSpPr>
        <p:spPr>
          <a:xfrm>
            <a:off x="2305097" y="6487177"/>
            <a:ext cx="2035810" cy="82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3800" rIns="0" bIns="0" anchor="t" anchorCtr="0">
            <a:spAutoFit/>
          </a:bodyPr>
          <a:lstStyle/>
          <a:p>
            <a:pPr marL="69215" marR="5080" lvl="0" indent="-57150" algn="l" rtl="0">
              <a:lnSpc>
                <a:spcPct val="1137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>
                <a:solidFill>
                  <a:srgbClr val="F59337"/>
                </a:solidFill>
                <a:latin typeface="Georgia"/>
                <a:ea typeface="Georgia"/>
                <a:cs typeface="Georgia"/>
                <a:sym typeface="Georgia"/>
              </a:rPr>
              <a:t>reduction in  default rate</a:t>
            </a:r>
            <a:endParaRPr sz="27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88" name="Google Shape;388;p9"/>
          <p:cNvSpPr txBox="1"/>
          <p:nvPr/>
        </p:nvSpPr>
        <p:spPr>
          <a:xfrm>
            <a:off x="1969817" y="7541024"/>
            <a:ext cx="2706370" cy="2087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065" marR="5080" lvl="0" indent="0" algn="ctr" rtl="0">
              <a:lnSpc>
                <a:spcPct val="106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this model is projected to  reduce default rate by  XX% in the next 6  months, thereby saving  the company million of  dollars of potential bad  debt</a:t>
            </a:r>
            <a:endParaRPr sz="18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89" name="Google Shape;389;p9"/>
          <p:cNvSpPr txBox="1"/>
          <p:nvPr/>
        </p:nvSpPr>
        <p:spPr>
          <a:xfrm>
            <a:off x="9167702" y="6428187"/>
            <a:ext cx="3255645" cy="1463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2525" rIns="0" bIns="0" anchor="t" anchorCtr="0">
            <a:spAutoFit/>
          </a:bodyPr>
          <a:lstStyle/>
          <a:p>
            <a:pPr marL="12700" marR="5080" lvl="0" indent="-635" algn="ctr" rtl="0">
              <a:lnSpc>
                <a:spcPct val="11407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>
                <a:solidFill>
                  <a:srgbClr val="F4D313"/>
                </a:solidFill>
                <a:latin typeface="Georgia"/>
                <a:ea typeface="Georgia"/>
                <a:cs typeface="Georgia"/>
                <a:sym typeface="Georgia"/>
              </a:rPr>
              <a:t>Reduction in time  required make loan  decision</a:t>
            </a:r>
            <a:endParaRPr sz="27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443182-0687-4BF0-B845-148736D30758}"/>
              </a:ext>
            </a:extLst>
          </p:cNvPr>
          <p:cNvSpPr txBox="1"/>
          <p:nvPr/>
        </p:nvSpPr>
        <p:spPr>
          <a:xfrm>
            <a:off x="9372017" y="7955846"/>
            <a:ext cx="270637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This model will reduce  the time spent in making  loan decision drastically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endParaRPr lang="en-US" sz="1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4" name="Google Shape;394;p10"/>
          <p:cNvGrpSpPr/>
          <p:nvPr/>
        </p:nvGrpSpPr>
        <p:grpSpPr>
          <a:xfrm>
            <a:off x="0" y="1"/>
            <a:ext cx="18287999" cy="10286999"/>
            <a:chOff x="0" y="3"/>
            <a:chExt cx="18287999" cy="10286999"/>
          </a:xfrm>
        </p:grpSpPr>
        <p:pic>
          <p:nvPicPr>
            <p:cNvPr id="395" name="Google Shape;395;p1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3"/>
              <a:ext cx="18287999" cy="10286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6" name="Google Shape;396;p1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884754" y="3835108"/>
              <a:ext cx="4518490" cy="4508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97" name="Google Shape;397;p10"/>
          <p:cNvSpPr txBox="1">
            <a:spLocks noGrp="1"/>
          </p:cNvSpPr>
          <p:nvPr>
            <p:ph type="title"/>
          </p:nvPr>
        </p:nvSpPr>
        <p:spPr>
          <a:xfrm>
            <a:off x="1668317" y="1260003"/>
            <a:ext cx="7085400" cy="7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5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Georgia"/>
                <a:ea typeface="Georgia"/>
                <a:cs typeface="Georgia"/>
                <a:sym typeface="Georgia"/>
              </a:rPr>
              <a:t>RECOMMENDATION</a:t>
            </a:r>
            <a:endParaRPr dirty="0"/>
          </a:p>
        </p:txBody>
      </p:sp>
      <p:sp>
        <p:nvSpPr>
          <p:cNvPr id="398" name="Google Shape;398;p10"/>
          <p:cNvSpPr txBox="1"/>
          <p:nvPr/>
        </p:nvSpPr>
        <p:spPr>
          <a:xfrm>
            <a:off x="11930546" y="3946279"/>
            <a:ext cx="4163060" cy="5706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3175" rIns="0" bIns="0" anchor="t" anchorCtr="0">
            <a:spAutoFit/>
          </a:bodyPr>
          <a:lstStyle/>
          <a:p>
            <a:pPr marL="12700" marR="1569085" lvl="0" indent="0" algn="l" rtl="0">
              <a:lnSpc>
                <a:spcPct val="11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RETRAIN AND SET  THRESHOLDS (Implement MLOPs)</a:t>
            </a:r>
            <a:endParaRPr sz="2200" dirty="0">
              <a:latin typeface="Verdana"/>
              <a:ea typeface="Verdana"/>
              <a:cs typeface="Verdana"/>
              <a:sym typeface="Verdana"/>
            </a:endParaRPr>
          </a:p>
          <a:p>
            <a:pPr marL="12700" marR="5080" lvl="0" indent="0" algn="l" rtl="0">
              <a:lnSpc>
                <a:spcPct val="1375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ABABAB"/>
                </a:solidFill>
                <a:latin typeface="Verdana"/>
                <a:ea typeface="Verdana"/>
                <a:cs typeface="Verdana"/>
                <a:sym typeface="Verdana"/>
              </a:rPr>
              <a:t>The model is still at the  infant stage, retraining is  required and thresholds for  model accuracy should be  set, once the model  accuracy drops to a certain  threshold, it should alert the  machine learning engineer</a:t>
            </a:r>
            <a:endParaRPr sz="22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99" name="Google Shape;399;p10"/>
          <p:cNvSpPr txBox="1"/>
          <p:nvPr/>
        </p:nvSpPr>
        <p:spPr>
          <a:xfrm>
            <a:off x="1993849" y="4108204"/>
            <a:ext cx="4259580" cy="2451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500" rIns="0" bIns="0" anchor="t" anchorCtr="0">
            <a:spAutoFit/>
          </a:bodyPr>
          <a:lstStyle/>
          <a:p>
            <a:pPr marL="163893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50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USE WITH HUMAN</a:t>
            </a:r>
            <a:endParaRPr sz="2250" dirty="0">
              <a:latin typeface="Verdana"/>
              <a:ea typeface="Verdana"/>
              <a:cs typeface="Verdana"/>
              <a:sym typeface="Verdana"/>
            </a:endParaRPr>
          </a:p>
          <a:p>
            <a:pPr marL="78105" marR="5080" lvl="0" indent="-66040" algn="r" rtl="0">
              <a:lnSpc>
                <a:spcPct val="113599"/>
              </a:lnSpc>
              <a:spcBef>
                <a:spcPts val="137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ABABAB"/>
                </a:solidFill>
                <a:latin typeface="Verdana"/>
                <a:ea typeface="Verdana"/>
                <a:cs typeface="Verdana"/>
                <a:sym typeface="Verdana"/>
              </a:rPr>
              <a:t>The best way to use this model  is to combine it with human  intelligence at the early stages  while we work on fixing the</a:t>
            </a:r>
            <a:endParaRPr sz="2200" dirty="0">
              <a:latin typeface="Verdana"/>
              <a:ea typeface="Verdana"/>
              <a:cs typeface="Verdana"/>
              <a:sym typeface="Verdana"/>
            </a:endParaRPr>
          </a:p>
          <a:p>
            <a:pPr marL="0" marR="82550" lvl="0" indent="0" algn="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ABABAB"/>
                </a:solidFill>
                <a:latin typeface="Verdana"/>
                <a:ea typeface="Verdana"/>
                <a:cs typeface="Verdana"/>
                <a:sym typeface="Verdana"/>
              </a:rPr>
              <a:t>other edge cases</a:t>
            </a:r>
            <a:endParaRPr sz="2200" dirty="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" name="Google Shape;404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7999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11"/>
          <p:cNvSpPr txBox="1"/>
          <p:nvPr/>
        </p:nvSpPr>
        <p:spPr>
          <a:xfrm>
            <a:off x="5064060" y="3370486"/>
            <a:ext cx="8160300" cy="16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6025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2205"/>
              </a:spcBef>
              <a:spcAft>
                <a:spcPts val="0"/>
              </a:spcAft>
              <a:buNone/>
            </a:pPr>
            <a:r>
              <a:rPr lang="en-US" sz="10000">
                <a:latin typeface="SimSun"/>
                <a:ea typeface="SimSun"/>
                <a:cs typeface="SimSun"/>
                <a:sym typeface="SimSun"/>
              </a:rPr>
              <a:t>Questions?</a:t>
            </a:r>
            <a:endParaRPr sz="10000">
              <a:latin typeface="SimSun"/>
              <a:ea typeface="SimSun"/>
              <a:cs typeface="SimSun"/>
              <a:sym typeface="SimSu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7999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1"/>
          <p:cNvSpPr txBox="1"/>
          <p:nvPr/>
        </p:nvSpPr>
        <p:spPr>
          <a:xfrm>
            <a:off x="610850" y="392622"/>
            <a:ext cx="15652800" cy="1671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8425" rIns="0" bIns="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1745"/>
              </a:spcBef>
              <a:spcAft>
                <a:spcPts val="0"/>
              </a:spcAft>
              <a:buNone/>
            </a:pPr>
            <a:r>
              <a:rPr lang="en-US" sz="8800" b="0" i="0" u="none" strike="noStrike" cap="none" dirty="0">
                <a:solidFill>
                  <a:srgbClr val="FFFFFF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OUTLINE</a:t>
            </a:r>
            <a:endParaRPr sz="8800" b="0" i="0" u="none" strike="noStrike" cap="none" dirty="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9952E0-0B53-43AD-8730-C8DA3AB03525}"/>
              </a:ext>
            </a:extLst>
          </p:cNvPr>
          <p:cNvSpPr txBox="1"/>
          <p:nvPr/>
        </p:nvSpPr>
        <p:spPr>
          <a:xfrm>
            <a:off x="610850" y="2205298"/>
            <a:ext cx="11524278" cy="3686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Executive Summary</a:t>
            </a:r>
          </a:p>
          <a:p>
            <a:pPr>
              <a:lnSpc>
                <a:spcPct val="150000"/>
              </a:lnSpc>
            </a:pPr>
            <a:endParaRPr lang="en-IN" sz="3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Development Plan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IN" sz="3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Model Performance</a:t>
            </a:r>
          </a:p>
        </p:txBody>
      </p:sp>
    </p:spTree>
    <p:extLst>
      <p:ext uri="{BB962C8B-B14F-4D97-AF65-F5344CB8AC3E}">
        <p14:creationId xmlns:p14="http://schemas.microsoft.com/office/powerpoint/2010/main" val="2201398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0"/>
            <a:ext cx="18287999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1"/>
          <p:cNvSpPr txBox="1"/>
          <p:nvPr/>
        </p:nvSpPr>
        <p:spPr>
          <a:xfrm>
            <a:off x="1354769" y="3523279"/>
            <a:ext cx="15652800" cy="1671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8425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1745"/>
              </a:spcBef>
              <a:spcAft>
                <a:spcPts val="0"/>
              </a:spcAft>
              <a:buNone/>
            </a:pPr>
            <a:r>
              <a:rPr lang="en-US" sz="8800" b="0" i="0" u="none" strike="noStrike" cap="none" dirty="0">
                <a:solidFill>
                  <a:srgbClr val="FFFFFF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EXECUTIVE SUMMARY</a:t>
            </a:r>
            <a:endParaRPr sz="8800" b="0" i="0" u="none" strike="noStrike" cap="none" dirty="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  <p:extLst>
      <p:ext uri="{BB962C8B-B14F-4D97-AF65-F5344CB8AC3E}">
        <p14:creationId xmlns:p14="http://schemas.microsoft.com/office/powerpoint/2010/main" val="3459048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EDED5F5-B270-401B-ADDB-E69ECEEA5D41}"/>
              </a:ext>
            </a:extLst>
          </p:cNvPr>
          <p:cNvSpPr txBox="1"/>
          <p:nvPr/>
        </p:nvSpPr>
        <p:spPr>
          <a:xfrm>
            <a:off x="1261931" y="1757767"/>
            <a:ext cx="12624550" cy="2935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Tx/>
              <a:buFontTx/>
              <a:buChar char="-"/>
            </a:pPr>
            <a:r>
              <a:rPr lang="en-IN" sz="2100" b="1" kern="120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Objective</a:t>
            </a:r>
            <a:r>
              <a:rPr lang="en-IN" sz="2100" kern="120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 – </a:t>
            </a:r>
            <a:r>
              <a:rPr lang="en-US" sz="2100" kern="120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Build a data driven machine learning model to predict if an applicant is 'good' or 'bad’ customer for credit card.</a:t>
            </a:r>
            <a:endParaRPr lang="en-IN" sz="2100" kern="1200" dirty="0">
              <a:solidFill>
                <a:prstClr val="black"/>
              </a:solidFill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  <a:p>
            <a:pPr marL="285750" indent="-285750">
              <a:lnSpc>
                <a:spcPct val="150000"/>
              </a:lnSpc>
              <a:buClrTx/>
              <a:buFontTx/>
              <a:buChar char="-"/>
            </a:pPr>
            <a:r>
              <a:rPr lang="en-IN" sz="2100" b="1" kern="120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Data Sources</a:t>
            </a:r>
          </a:p>
          <a:p>
            <a:pPr marL="742950" lvl="1" indent="-285750">
              <a:lnSpc>
                <a:spcPct val="150000"/>
              </a:lnSpc>
              <a:buClrTx/>
              <a:buFontTx/>
              <a:buChar char="-"/>
            </a:pPr>
            <a:r>
              <a:rPr lang="en-IN" sz="2100" kern="120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Application Data – This consists of Historical Customer Applications &amp; Demographic Attributes</a:t>
            </a:r>
          </a:p>
          <a:p>
            <a:pPr marL="742950" lvl="1" indent="-285750">
              <a:lnSpc>
                <a:spcPct val="150000"/>
              </a:lnSpc>
              <a:buClrTx/>
              <a:buFontTx/>
              <a:buChar char="-"/>
            </a:pPr>
            <a:r>
              <a:rPr lang="en-IN" sz="2100" kern="120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Credit Data – This consists of historical dues and credit data</a:t>
            </a:r>
          </a:p>
        </p:txBody>
      </p:sp>
      <p:sp>
        <p:nvSpPr>
          <p:cNvPr id="17" name="Google Shape;310;p2">
            <a:extLst>
              <a:ext uri="{FF2B5EF4-FFF2-40B4-BE49-F238E27FC236}">
                <a16:creationId xmlns:a16="http://schemas.microsoft.com/office/drawing/2014/main" id="{34B3FF50-2FB5-4DEF-B840-DF33D740C22F}"/>
              </a:ext>
            </a:extLst>
          </p:cNvPr>
          <p:cNvSpPr txBox="1">
            <a:spLocks/>
          </p:cNvSpPr>
          <p:nvPr/>
        </p:nvSpPr>
        <p:spPr>
          <a:xfrm>
            <a:off x="1265629" y="511132"/>
            <a:ext cx="7770685" cy="793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50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050" b="0" i="0" u="none" strike="noStrike" cap="none">
                <a:solidFill>
                  <a:schemeClr val="l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2700"/>
            <a:r>
              <a:rPr lang="en-US" dirty="0">
                <a:solidFill>
                  <a:srgbClr val="317C46"/>
                </a:solidFill>
              </a:rPr>
              <a:t>EXECUTIVE SUMMARY</a:t>
            </a:r>
            <a:endParaRPr lang="en-US" dirty="0"/>
          </a:p>
        </p:txBody>
      </p:sp>
      <p:sp>
        <p:nvSpPr>
          <p:cNvPr id="20" name="Google Shape;304;p2">
            <a:extLst>
              <a:ext uri="{FF2B5EF4-FFF2-40B4-BE49-F238E27FC236}">
                <a16:creationId xmlns:a16="http://schemas.microsoft.com/office/drawing/2014/main" id="{9E762767-CCB1-4BF3-82B9-0826DC8306B5}"/>
              </a:ext>
            </a:extLst>
          </p:cNvPr>
          <p:cNvSpPr/>
          <p:nvPr/>
        </p:nvSpPr>
        <p:spPr>
          <a:xfrm>
            <a:off x="2125956" y="5088142"/>
            <a:ext cx="2619375" cy="2619375"/>
          </a:xfrm>
          <a:custGeom>
            <a:avLst/>
            <a:gdLst/>
            <a:ahLst/>
            <a:cxnLst/>
            <a:rect l="l" t="t" r="r" b="b"/>
            <a:pathLst>
              <a:path w="2619375" h="2619375" extrusionOk="0">
                <a:moveTo>
                  <a:pt x="1309687" y="2619374"/>
                </a:moveTo>
                <a:lnTo>
                  <a:pt x="1261673" y="2618511"/>
                </a:lnTo>
                <a:lnTo>
                  <a:pt x="1214095" y="2615939"/>
                </a:lnTo>
                <a:lnTo>
                  <a:pt x="1166982" y="2611689"/>
                </a:lnTo>
                <a:lnTo>
                  <a:pt x="1120363" y="2605791"/>
                </a:lnTo>
                <a:lnTo>
                  <a:pt x="1074269" y="2598273"/>
                </a:lnTo>
                <a:lnTo>
                  <a:pt x="1028728" y="2589167"/>
                </a:lnTo>
                <a:lnTo>
                  <a:pt x="983771" y="2578500"/>
                </a:lnTo>
                <a:lnTo>
                  <a:pt x="939426" y="2566303"/>
                </a:lnTo>
                <a:lnTo>
                  <a:pt x="895724" y="2552606"/>
                </a:lnTo>
                <a:lnTo>
                  <a:pt x="852695" y="2537437"/>
                </a:lnTo>
                <a:lnTo>
                  <a:pt x="810366" y="2520827"/>
                </a:lnTo>
                <a:lnTo>
                  <a:pt x="768770" y="2502805"/>
                </a:lnTo>
                <a:lnTo>
                  <a:pt x="727934" y="2483401"/>
                </a:lnTo>
                <a:lnTo>
                  <a:pt x="687888" y="2462644"/>
                </a:lnTo>
                <a:lnTo>
                  <a:pt x="648663" y="2440564"/>
                </a:lnTo>
                <a:lnTo>
                  <a:pt x="610287" y="2417190"/>
                </a:lnTo>
                <a:lnTo>
                  <a:pt x="572790" y="2392552"/>
                </a:lnTo>
                <a:lnTo>
                  <a:pt x="536203" y="2366681"/>
                </a:lnTo>
                <a:lnTo>
                  <a:pt x="500553" y="2339604"/>
                </a:lnTo>
                <a:lnTo>
                  <a:pt x="465872" y="2311352"/>
                </a:lnTo>
                <a:lnTo>
                  <a:pt x="432188" y="2281955"/>
                </a:lnTo>
                <a:lnTo>
                  <a:pt x="399532" y="2251442"/>
                </a:lnTo>
                <a:lnTo>
                  <a:pt x="367932" y="2219842"/>
                </a:lnTo>
                <a:lnTo>
                  <a:pt x="337419" y="2187185"/>
                </a:lnTo>
                <a:lnTo>
                  <a:pt x="308022" y="2153502"/>
                </a:lnTo>
                <a:lnTo>
                  <a:pt x="279770" y="2118821"/>
                </a:lnTo>
                <a:lnTo>
                  <a:pt x="252693" y="2083171"/>
                </a:lnTo>
                <a:lnTo>
                  <a:pt x="226821" y="2046584"/>
                </a:lnTo>
                <a:lnTo>
                  <a:pt x="202184" y="2009087"/>
                </a:lnTo>
                <a:lnTo>
                  <a:pt x="178810" y="1970711"/>
                </a:lnTo>
                <a:lnTo>
                  <a:pt x="156730" y="1931486"/>
                </a:lnTo>
                <a:lnTo>
                  <a:pt x="135973" y="1891440"/>
                </a:lnTo>
                <a:lnTo>
                  <a:pt x="116569" y="1850604"/>
                </a:lnTo>
                <a:lnTo>
                  <a:pt x="98547" y="1809007"/>
                </a:lnTo>
                <a:lnTo>
                  <a:pt x="81937" y="1766679"/>
                </a:lnTo>
                <a:lnTo>
                  <a:pt x="66768" y="1723649"/>
                </a:lnTo>
                <a:lnTo>
                  <a:pt x="53071" y="1679947"/>
                </a:lnTo>
                <a:lnTo>
                  <a:pt x="40874" y="1635603"/>
                </a:lnTo>
                <a:lnTo>
                  <a:pt x="30207" y="1590646"/>
                </a:lnTo>
                <a:lnTo>
                  <a:pt x="21100" y="1545105"/>
                </a:lnTo>
                <a:lnTo>
                  <a:pt x="13583" y="1499010"/>
                </a:lnTo>
                <a:lnTo>
                  <a:pt x="7685" y="1452392"/>
                </a:lnTo>
                <a:lnTo>
                  <a:pt x="3435" y="1405279"/>
                </a:lnTo>
                <a:lnTo>
                  <a:pt x="863" y="1357700"/>
                </a:lnTo>
                <a:lnTo>
                  <a:pt x="0" y="1309687"/>
                </a:lnTo>
                <a:lnTo>
                  <a:pt x="863" y="1261673"/>
                </a:lnTo>
                <a:lnTo>
                  <a:pt x="3435" y="1214095"/>
                </a:lnTo>
                <a:lnTo>
                  <a:pt x="7685" y="1166982"/>
                </a:lnTo>
                <a:lnTo>
                  <a:pt x="13583" y="1120363"/>
                </a:lnTo>
                <a:lnTo>
                  <a:pt x="21100" y="1074269"/>
                </a:lnTo>
                <a:lnTo>
                  <a:pt x="30207" y="1028728"/>
                </a:lnTo>
                <a:lnTo>
                  <a:pt x="40874" y="983771"/>
                </a:lnTo>
                <a:lnTo>
                  <a:pt x="53071" y="939426"/>
                </a:lnTo>
                <a:lnTo>
                  <a:pt x="66768" y="895724"/>
                </a:lnTo>
                <a:lnTo>
                  <a:pt x="81937" y="852695"/>
                </a:lnTo>
                <a:lnTo>
                  <a:pt x="98547" y="810366"/>
                </a:lnTo>
                <a:lnTo>
                  <a:pt x="116569" y="768770"/>
                </a:lnTo>
                <a:lnTo>
                  <a:pt x="135973" y="727934"/>
                </a:lnTo>
                <a:lnTo>
                  <a:pt x="156730" y="687888"/>
                </a:lnTo>
                <a:lnTo>
                  <a:pt x="178810" y="648663"/>
                </a:lnTo>
                <a:lnTo>
                  <a:pt x="202184" y="610287"/>
                </a:lnTo>
                <a:lnTo>
                  <a:pt x="226821" y="572790"/>
                </a:lnTo>
                <a:lnTo>
                  <a:pt x="252693" y="536203"/>
                </a:lnTo>
                <a:lnTo>
                  <a:pt x="279770" y="500553"/>
                </a:lnTo>
                <a:lnTo>
                  <a:pt x="308022" y="465872"/>
                </a:lnTo>
                <a:lnTo>
                  <a:pt x="337419" y="432188"/>
                </a:lnTo>
                <a:lnTo>
                  <a:pt x="367932" y="399532"/>
                </a:lnTo>
                <a:lnTo>
                  <a:pt x="399532" y="367932"/>
                </a:lnTo>
                <a:lnTo>
                  <a:pt x="432188" y="337419"/>
                </a:lnTo>
                <a:lnTo>
                  <a:pt x="465872" y="308022"/>
                </a:lnTo>
                <a:lnTo>
                  <a:pt x="500553" y="279770"/>
                </a:lnTo>
                <a:lnTo>
                  <a:pt x="536203" y="252693"/>
                </a:lnTo>
                <a:lnTo>
                  <a:pt x="572790" y="226821"/>
                </a:lnTo>
                <a:lnTo>
                  <a:pt x="610287" y="202184"/>
                </a:lnTo>
                <a:lnTo>
                  <a:pt x="648663" y="178810"/>
                </a:lnTo>
                <a:lnTo>
                  <a:pt x="687888" y="156730"/>
                </a:lnTo>
                <a:lnTo>
                  <a:pt x="727934" y="135973"/>
                </a:lnTo>
                <a:lnTo>
                  <a:pt x="768770" y="116569"/>
                </a:lnTo>
                <a:lnTo>
                  <a:pt x="810366" y="98547"/>
                </a:lnTo>
                <a:lnTo>
                  <a:pt x="852695" y="81937"/>
                </a:lnTo>
                <a:lnTo>
                  <a:pt x="895724" y="66768"/>
                </a:lnTo>
                <a:lnTo>
                  <a:pt x="939426" y="53071"/>
                </a:lnTo>
                <a:lnTo>
                  <a:pt x="983771" y="40874"/>
                </a:lnTo>
                <a:lnTo>
                  <a:pt x="1028728" y="30207"/>
                </a:lnTo>
                <a:lnTo>
                  <a:pt x="1074269" y="21100"/>
                </a:lnTo>
                <a:lnTo>
                  <a:pt x="1120363" y="13583"/>
                </a:lnTo>
                <a:lnTo>
                  <a:pt x="1166982" y="7685"/>
                </a:lnTo>
                <a:lnTo>
                  <a:pt x="1214095" y="3435"/>
                </a:lnTo>
                <a:lnTo>
                  <a:pt x="1261673" y="863"/>
                </a:lnTo>
                <a:lnTo>
                  <a:pt x="1309687" y="0"/>
                </a:lnTo>
                <a:lnTo>
                  <a:pt x="1357700" y="863"/>
                </a:lnTo>
                <a:lnTo>
                  <a:pt x="1405279" y="3435"/>
                </a:lnTo>
                <a:lnTo>
                  <a:pt x="1452392" y="7685"/>
                </a:lnTo>
                <a:lnTo>
                  <a:pt x="1499010" y="13583"/>
                </a:lnTo>
                <a:lnTo>
                  <a:pt x="1545105" y="21100"/>
                </a:lnTo>
                <a:lnTo>
                  <a:pt x="1590646" y="30207"/>
                </a:lnTo>
                <a:lnTo>
                  <a:pt x="1635603" y="40874"/>
                </a:lnTo>
                <a:lnTo>
                  <a:pt x="1679947" y="53071"/>
                </a:lnTo>
                <a:lnTo>
                  <a:pt x="1723649" y="66768"/>
                </a:lnTo>
                <a:lnTo>
                  <a:pt x="1766679" y="81937"/>
                </a:lnTo>
                <a:lnTo>
                  <a:pt x="1809007" y="98547"/>
                </a:lnTo>
                <a:lnTo>
                  <a:pt x="1850604" y="116569"/>
                </a:lnTo>
                <a:lnTo>
                  <a:pt x="1891440" y="135973"/>
                </a:lnTo>
                <a:lnTo>
                  <a:pt x="1931486" y="156730"/>
                </a:lnTo>
                <a:lnTo>
                  <a:pt x="1970711" y="178810"/>
                </a:lnTo>
                <a:lnTo>
                  <a:pt x="2009087" y="202184"/>
                </a:lnTo>
                <a:lnTo>
                  <a:pt x="2046584" y="226821"/>
                </a:lnTo>
                <a:lnTo>
                  <a:pt x="2083171" y="252693"/>
                </a:lnTo>
                <a:lnTo>
                  <a:pt x="2118821" y="279770"/>
                </a:lnTo>
                <a:lnTo>
                  <a:pt x="2153502" y="308022"/>
                </a:lnTo>
                <a:lnTo>
                  <a:pt x="2187185" y="337419"/>
                </a:lnTo>
                <a:lnTo>
                  <a:pt x="2219842" y="367932"/>
                </a:lnTo>
                <a:lnTo>
                  <a:pt x="2251442" y="399532"/>
                </a:lnTo>
                <a:lnTo>
                  <a:pt x="2281955" y="432188"/>
                </a:lnTo>
                <a:lnTo>
                  <a:pt x="2311352" y="465872"/>
                </a:lnTo>
                <a:lnTo>
                  <a:pt x="2339604" y="500553"/>
                </a:lnTo>
                <a:lnTo>
                  <a:pt x="2366681" y="536203"/>
                </a:lnTo>
                <a:lnTo>
                  <a:pt x="2392552" y="572790"/>
                </a:lnTo>
                <a:lnTo>
                  <a:pt x="2417190" y="610287"/>
                </a:lnTo>
                <a:lnTo>
                  <a:pt x="2440564" y="648663"/>
                </a:lnTo>
                <a:lnTo>
                  <a:pt x="2462644" y="687888"/>
                </a:lnTo>
                <a:lnTo>
                  <a:pt x="2483401" y="727934"/>
                </a:lnTo>
                <a:lnTo>
                  <a:pt x="2502805" y="768770"/>
                </a:lnTo>
                <a:lnTo>
                  <a:pt x="2520827" y="810366"/>
                </a:lnTo>
                <a:lnTo>
                  <a:pt x="2537437" y="852695"/>
                </a:lnTo>
                <a:lnTo>
                  <a:pt x="2552606" y="895724"/>
                </a:lnTo>
                <a:lnTo>
                  <a:pt x="2566303" y="939426"/>
                </a:lnTo>
                <a:lnTo>
                  <a:pt x="2578500" y="983771"/>
                </a:lnTo>
                <a:lnTo>
                  <a:pt x="2589167" y="1028728"/>
                </a:lnTo>
                <a:lnTo>
                  <a:pt x="2598273" y="1074269"/>
                </a:lnTo>
                <a:lnTo>
                  <a:pt x="2605791" y="1120363"/>
                </a:lnTo>
                <a:lnTo>
                  <a:pt x="2611689" y="1166982"/>
                </a:lnTo>
                <a:lnTo>
                  <a:pt x="2615939" y="1214095"/>
                </a:lnTo>
                <a:lnTo>
                  <a:pt x="2618511" y="1261673"/>
                </a:lnTo>
                <a:lnTo>
                  <a:pt x="2619374" y="1309687"/>
                </a:lnTo>
                <a:lnTo>
                  <a:pt x="2618511" y="1357700"/>
                </a:lnTo>
                <a:lnTo>
                  <a:pt x="2615939" y="1405279"/>
                </a:lnTo>
                <a:lnTo>
                  <a:pt x="2611689" y="1452392"/>
                </a:lnTo>
                <a:lnTo>
                  <a:pt x="2605791" y="1499010"/>
                </a:lnTo>
                <a:lnTo>
                  <a:pt x="2598273" y="1545105"/>
                </a:lnTo>
                <a:lnTo>
                  <a:pt x="2589167" y="1590646"/>
                </a:lnTo>
                <a:lnTo>
                  <a:pt x="2578500" y="1635603"/>
                </a:lnTo>
                <a:lnTo>
                  <a:pt x="2566303" y="1679947"/>
                </a:lnTo>
                <a:lnTo>
                  <a:pt x="2552606" y="1723649"/>
                </a:lnTo>
                <a:lnTo>
                  <a:pt x="2537437" y="1766679"/>
                </a:lnTo>
                <a:lnTo>
                  <a:pt x="2520827" y="1809007"/>
                </a:lnTo>
                <a:lnTo>
                  <a:pt x="2502805" y="1850604"/>
                </a:lnTo>
                <a:lnTo>
                  <a:pt x="2483401" y="1891440"/>
                </a:lnTo>
                <a:lnTo>
                  <a:pt x="2462644" y="1931486"/>
                </a:lnTo>
                <a:lnTo>
                  <a:pt x="2440564" y="1970711"/>
                </a:lnTo>
                <a:lnTo>
                  <a:pt x="2417190" y="2009087"/>
                </a:lnTo>
                <a:lnTo>
                  <a:pt x="2392552" y="2046584"/>
                </a:lnTo>
                <a:lnTo>
                  <a:pt x="2366681" y="2083171"/>
                </a:lnTo>
                <a:lnTo>
                  <a:pt x="2339604" y="2118821"/>
                </a:lnTo>
                <a:lnTo>
                  <a:pt x="2311352" y="2153502"/>
                </a:lnTo>
                <a:lnTo>
                  <a:pt x="2281955" y="2187185"/>
                </a:lnTo>
                <a:lnTo>
                  <a:pt x="2251442" y="2219842"/>
                </a:lnTo>
                <a:lnTo>
                  <a:pt x="2219842" y="2251442"/>
                </a:lnTo>
                <a:lnTo>
                  <a:pt x="2187185" y="2281955"/>
                </a:lnTo>
                <a:lnTo>
                  <a:pt x="2153502" y="2311352"/>
                </a:lnTo>
                <a:lnTo>
                  <a:pt x="2118821" y="2339604"/>
                </a:lnTo>
                <a:lnTo>
                  <a:pt x="2083171" y="2366681"/>
                </a:lnTo>
                <a:lnTo>
                  <a:pt x="2046584" y="2392552"/>
                </a:lnTo>
                <a:lnTo>
                  <a:pt x="2009087" y="2417190"/>
                </a:lnTo>
                <a:lnTo>
                  <a:pt x="1970711" y="2440564"/>
                </a:lnTo>
                <a:lnTo>
                  <a:pt x="1931486" y="2462644"/>
                </a:lnTo>
                <a:lnTo>
                  <a:pt x="1891440" y="2483401"/>
                </a:lnTo>
                <a:lnTo>
                  <a:pt x="1850604" y="2502805"/>
                </a:lnTo>
                <a:lnTo>
                  <a:pt x="1809007" y="2520827"/>
                </a:lnTo>
                <a:lnTo>
                  <a:pt x="1766679" y="2537437"/>
                </a:lnTo>
                <a:lnTo>
                  <a:pt x="1723649" y="2552606"/>
                </a:lnTo>
                <a:lnTo>
                  <a:pt x="1679947" y="2566303"/>
                </a:lnTo>
                <a:lnTo>
                  <a:pt x="1635603" y="2578500"/>
                </a:lnTo>
                <a:lnTo>
                  <a:pt x="1590646" y="2589167"/>
                </a:lnTo>
                <a:lnTo>
                  <a:pt x="1545105" y="2598273"/>
                </a:lnTo>
                <a:lnTo>
                  <a:pt x="1499010" y="2605791"/>
                </a:lnTo>
                <a:lnTo>
                  <a:pt x="1452392" y="2611689"/>
                </a:lnTo>
                <a:lnTo>
                  <a:pt x="1405279" y="2615939"/>
                </a:lnTo>
                <a:lnTo>
                  <a:pt x="1357700" y="2618511"/>
                </a:lnTo>
                <a:lnTo>
                  <a:pt x="1309687" y="2619374"/>
                </a:lnTo>
                <a:close/>
              </a:path>
            </a:pathLst>
          </a:custGeom>
          <a:solidFill>
            <a:srgbClr val="5B736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1" name="Google Shape;305;p2">
            <a:extLst>
              <a:ext uri="{FF2B5EF4-FFF2-40B4-BE49-F238E27FC236}">
                <a16:creationId xmlns:a16="http://schemas.microsoft.com/office/drawing/2014/main" id="{313B2924-7A10-4498-A54B-7EE9865B366B}"/>
              </a:ext>
            </a:extLst>
          </p:cNvPr>
          <p:cNvSpPr txBox="1"/>
          <p:nvPr/>
        </p:nvSpPr>
        <p:spPr>
          <a:xfrm>
            <a:off x="2510723" y="6020808"/>
            <a:ext cx="1895953" cy="6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Trebuchet MS"/>
                <a:sym typeface="Trebuchet MS"/>
              </a:rPr>
              <a:t>1.7%</a:t>
            </a:r>
            <a:endParaRPr sz="4400" dirty="0">
              <a:latin typeface="Verdana" panose="020B0604030504040204" pitchFamily="34" charset="0"/>
              <a:ea typeface="Verdana" panose="020B0604030504040204" pitchFamily="34" charset="0"/>
              <a:cs typeface="Trebuchet MS"/>
              <a:sym typeface="Trebuchet MS"/>
            </a:endParaRPr>
          </a:p>
        </p:txBody>
      </p:sp>
      <p:sp>
        <p:nvSpPr>
          <p:cNvPr id="22" name="Google Shape;306;p2">
            <a:extLst>
              <a:ext uri="{FF2B5EF4-FFF2-40B4-BE49-F238E27FC236}">
                <a16:creationId xmlns:a16="http://schemas.microsoft.com/office/drawing/2014/main" id="{C043CED9-69A5-4397-AA26-3A4F316AB74F}"/>
              </a:ext>
            </a:extLst>
          </p:cNvPr>
          <p:cNvSpPr/>
          <p:nvPr/>
        </p:nvSpPr>
        <p:spPr>
          <a:xfrm>
            <a:off x="9237789" y="5088141"/>
            <a:ext cx="2619375" cy="2619375"/>
          </a:xfrm>
          <a:custGeom>
            <a:avLst/>
            <a:gdLst/>
            <a:ahLst/>
            <a:cxnLst/>
            <a:rect l="l" t="t" r="r" b="b"/>
            <a:pathLst>
              <a:path w="2619375" h="2619375" extrusionOk="0">
                <a:moveTo>
                  <a:pt x="1309687" y="2619374"/>
                </a:moveTo>
                <a:lnTo>
                  <a:pt x="1261673" y="2618511"/>
                </a:lnTo>
                <a:lnTo>
                  <a:pt x="1214095" y="2615939"/>
                </a:lnTo>
                <a:lnTo>
                  <a:pt x="1166982" y="2611689"/>
                </a:lnTo>
                <a:lnTo>
                  <a:pt x="1120363" y="2605791"/>
                </a:lnTo>
                <a:lnTo>
                  <a:pt x="1074269" y="2598273"/>
                </a:lnTo>
                <a:lnTo>
                  <a:pt x="1028728" y="2589167"/>
                </a:lnTo>
                <a:lnTo>
                  <a:pt x="983771" y="2578500"/>
                </a:lnTo>
                <a:lnTo>
                  <a:pt x="939426" y="2566303"/>
                </a:lnTo>
                <a:lnTo>
                  <a:pt x="895724" y="2552606"/>
                </a:lnTo>
                <a:lnTo>
                  <a:pt x="852695" y="2537437"/>
                </a:lnTo>
                <a:lnTo>
                  <a:pt x="810366" y="2520827"/>
                </a:lnTo>
                <a:lnTo>
                  <a:pt x="768770" y="2502805"/>
                </a:lnTo>
                <a:lnTo>
                  <a:pt x="727934" y="2483401"/>
                </a:lnTo>
                <a:lnTo>
                  <a:pt x="687888" y="2462644"/>
                </a:lnTo>
                <a:lnTo>
                  <a:pt x="648663" y="2440564"/>
                </a:lnTo>
                <a:lnTo>
                  <a:pt x="610287" y="2417190"/>
                </a:lnTo>
                <a:lnTo>
                  <a:pt x="572790" y="2392552"/>
                </a:lnTo>
                <a:lnTo>
                  <a:pt x="536203" y="2366681"/>
                </a:lnTo>
                <a:lnTo>
                  <a:pt x="500553" y="2339604"/>
                </a:lnTo>
                <a:lnTo>
                  <a:pt x="465872" y="2311352"/>
                </a:lnTo>
                <a:lnTo>
                  <a:pt x="432188" y="2281955"/>
                </a:lnTo>
                <a:lnTo>
                  <a:pt x="399532" y="2251442"/>
                </a:lnTo>
                <a:lnTo>
                  <a:pt x="367932" y="2219842"/>
                </a:lnTo>
                <a:lnTo>
                  <a:pt x="337419" y="2187185"/>
                </a:lnTo>
                <a:lnTo>
                  <a:pt x="308022" y="2153502"/>
                </a:lnTo>
                <a:lnTo>
                  <a:pt x="279770" y="2118821"/>
                </a:lnTo>
                <a:lnTo>
                  <a:pt x="252693" y="2083171"/>
                </a:lnTo>
                <a:lnTo>
                  <a:pt x="226821" y="2046584"/>
                </a:lnTo>
                <a:lnTo>
                  <a:pt x="202184" y="2009087"/>
                </a:lnTo>
                <a:lnTo>
                  <a:pt x="178810" y="1970711"/>
                </a:lnTo>
                <a:lnTo>
                  <a:pt x="156730" y="1931486"/>
                </a:lnTo>
                <a:lnTo>
                  <a:pt x="135973" y="1891440"/>
                </a:lnTo>
                <a:lnTo>
                  <a:pt x="116569" y="1850604"/>
                </a:lnTo>
                <a:lnTo>
                  <a:pt x="98547" y="1809007"/>
                </a:lnTo>
                <a:lnTo>
                  <a:pt x="81937" y="1766679"/>
                </a:lnTo>
                <a:lnTo>
                  <a:pt x="66768" y="1723649"/>
                </a:lnTo>
                <a:lnTo>
                  <a:pt x="53071" y="1679947"/>
                </a:lnTo>
                <a:lnTo>
                  <a:pt x="40874" y="1635603"/>
                </a:lnTo>
                <a:lnTo>
                  <a:pt x="30207" y="1590646"/>
                </a:lnTo>
                <a:lnTo>
                  <a:pt x="21100" y="1545105"/>
                </a:lnTo>
                <a:lnTo>
                  <a:pt x="13583" y="1499010"/>
                </a:lnTo>
                <a:lnTo>
                  <a:pt x="7685" y="1452392"/>
                </a:lnTo>
                <a:lnTo>
                  <a:pt x="3435" y="1405279"/>
                </a:lnTo>
                <a:lnTo>
                  <a:pt x="863" y="1357700"/>
                </a:lnTo>
                <a:lnTo>
                  <a:pt x="0" y="1309687"/>
                </a:lnTo>
                <a:lnTo>
                  <a:pt x="863" y="1261673"/>
                </a:lnTo>
                <a:lnTo>
                  <a:pt x="3435" y="1214095"/>
                </a:lnTo>
                <a:lnTo>
                  <a:pt x="7685" y="1166982"/>
                </a:lnTo>
                <a:lnTo>
                  <a:pt x="13583" y="1120363"/>
                </a:lnTo>
                <a:lnTo>
                  <a:pt x="21100" y="1074269"/>
                </a:lnTo>
                <a:lnTo>
                  <a:pt x="30207" y="1028728"/>
                </a:lnTo>
                <a:lnTo>
                  <a:pt x="40874" y="983771"/>
                </a:lnTo>
                <a:lnTo>
                  <a:pt x="53071" y="939426"/>
                </a:lnTo>
                <a:lnTo>
                  <a:pt x="66768" y="895724"/>
                </a:lnTo>
                <a:lnTo>
                  <a:pt x="81937" y="852695"/>
                </a:lnTo>
                <a:lnTo>
                  <a:pt x="98547" y="810366"/>
                </a:lnTo>
                <a:lnTo>
                  <a:pt x="116569" y="768770"/>
                </a:lnTo>
                <a:lnTo>
                  <a:pt x="135973" y="727934"/>
                </a:lnTo>
                <a:lnTo>
                  <a:pt x="156730" y="687888"/>
                </a:lnTo>
                <a:lnTo>
                  <a:pt x="178810" y="648663"/>
                </a:lnTo>
                <a:lnTo>
                  <a:pt x="202184" y="610287"/>
                </a:lnTo>
                <a:lnTo>
                  <a:pt x="226821" y="572790"/>
                </a:lnTo>
                <a:lnTo>
                  <a:pt x="252693" y="536203"/>
                </a:lnTo>
                <a:lnTo>
                  <a:pt x="279770" y="500553"/>
                </a:lnTo>
                <a:lnTo>
                  <a:pt x="308022" y="465872"/>
                </a:lnTo>
                <a:lnTo>
                  <a:pt x="337419" y="432188"/>
                </a:lnTo>
                <a:lnTo>
                  <a:pt x="367932" y="399532"/>
                </a:lnTo>
                <a:lnTo>
                  <a:pt x="399532" y="367932"/>
                </a:lnTo>
                <a:lnTo>
                  <a:pt x="432188" y="337419"/>
                </a:lnTo>
                <a:lnTo>
                  <a:pt x="465872" y="308022"/>
                </a:lnTo>
                <a:lnTo>
                  <a:pt x="500553" y="279770"/>
                </a:lnTo>
                <a:lnTo>
                  <a:pt x="536203" y="252693"/>
                </a:lnTo>
                <a:lnTo>
                  <a:pt x="572790" y="226821"/>
                </a:lnTo>
                <a:lnTo>
                  <a:pt x="610287" y="202184"/>
                </a:lnTo>
                <a:lnTo>
                  <a:pt x="648663" y="178810"/>
                </a:lnTo>
                <a:lnTo>
                  <a:pt x="687888" y="156730"/>
                </a:lnTo>
                <a:lnTo>
                  <a:pt x="727934" y="135973"/>
                </a:lnTo>
                <a:lnTo>
                  <a:pt x="768770" y="116569"/>
                </a:lnTo>
                <a:lnTo>
                  <a:pt x="810366" y="98547"/>
                </a:lnTo>
                <a:lnTo>
                  <a:pt x="852695" y="81937"/>
                </a:lnTo>
                <a:lnTo>
                  <a:pt x="895724" y="66768"/>
                </a:lnTo>
                <a:lnTo>
                  <a:pt x="939426" y="53071"/>
                </a:lnTo>
                <a:lnTo>
                  <a:pt x="983771" y="40874"/>
                </a:lnTo>
                <a:lnTo>
                  <a:pt x="1028728" y="30207"/>
                </a:lnTo>
                <a:lnTo>
                  <a:pt x="1074269" y="21100"/>
                </a:lnTo>
                <a:lnTo>
                  <a:pt x="1120363" y="13583"/>
                </a:lnTo>
                <a:lnTo>
                  <a:pt x="1166982" y="7685"/>
                </a:lnTo>
                <a:lnTo>
                  <a:pt x="1214095" y="3435"/>
                </a:lnTo>
                <a:lnTo>
                  <a:pt x="1261673" y="863"/>
                </a:lnTo>
                <a:lnTo>
                  <a:pt x="1309687" y="0"/>
                </a:lnTo>
                <a:lnTo>
                  <a:pt x="1357700" y="863"/>
                </a:lnTo>
                <a:lnTo>
                  <a:pt x="1405279" y="3435"/>
                </a:lnTo>
                <a:lnTo>
                  <a:pt x="1452392" y="7685"/>
                </a:lnTo>
                <a:lnTo>
                  <a:pt x="1499010" y="13583"/>
                </a:lnTo>
                <a:lnTo>
                  <a:pt x="1545105" y="21100"/>
                </a:lnTo>
                <a:lnTo>
                  <a:pt x="1590646" y="30207"/>
                </a:lnTo>
                <a:lnTo>
                  <a:pt x="1635603" y="40874"/>
                </a:lnTo>
                <a:lnTo>
                  <a:pt x="1679947" y="53071"/>
                </a:lnTo>
                <a:lnTo>
                  <a:pt x="1723649" y="66768"/>
                </a:lnTo>
                <a:lnTo>
                  <a:pt x="1766679" y="81937"/>
                </a:lnTo>
                <a:lnTo>
                  <a:pt x="1809007" y="98547"/>
                </a:lnTo>
                <a:lnTo>
                  <a:pt x="1850604" y="116569"/>
                </a:lnTo>
                <a:lnTo>
                  <a:pt x="1891440" y="135973"/>
                </a:lnTo>
                <a:lnTo>
                  <a:pt x="1931486" y="156730"/>
                </a:lnTo>
                <a:lnTo>
                  <a:pt x="1970711" y="178810"/>
                </a:lnTo>
                <a:lnTo>
                  <a:pt x="2009087" y="202184"/>
                </a:lnTo>
                <a:lnTo>
                  <a:pt x="2046584" y="226821"/>
                </a:lnTo>
                <a:lnTo>
                  <a:pt x="2083171" y="252693"/>
                </a:lnTo>
                <a:lnTo>
                  <a:pt x="2118821" y="279770"/>
                </a:lnTo>
                <a:lnTo>
                  <a:pt x="2153502" y="308022"/>
                </a:lnTo>
                <a:lnTo>
                  <a:pt x="2187185" y="337419"/>
                </a:lnTo>
                <a:lnTo>
                  <a:pt x="2219842" y="367932"/>
                </a:lnTo>
                <a:lnTo>
                  <a:pt x="2251442" y="399532"/>
                </a:lnTo>
                <a:lnTo>
                  <a:pt x="2281955" y="432188"/>
                </a:lnTo>
                <a:lnTo>
                  <a:pt x="2311352" y="465872"/>
                </a:lnTo>
                <a:lnTo>
                  <a:pt x="2339604" y="500553"/>
                </a:lnTo>
                <a:lnTo>
                  <a:pt x="2366681" y="536203"/>
                </a:lnTo>
                <a:lnTo>
                  <a:pt x="2392552" y="572790"/>
                </a:lnTo>
                <a:lnTo>
                  <a:pt x="2417190" y="610287"/>
                </a:lnTo>
                <a:lnTo>
                  <a:pt x="2440564" y="648663"/>
                </a:lnTo>
                <a:lnTo>
                  <a:pt x="2462644" y="687888"/>
                </a:lnTo>
                <a:lnTo>
                  <a:pt x="2483401" y="727934"/>
                </a:lnTo>
                <a:lnTo>
                  <a:pt x="2502805" y="768770"/>
                </a:lnTo>
                <a:lnTo>
                  <a:pt x="2520827" y="810366"/>
                </a:lnTo>
                <a:lnTo>
                  <a:pt x="2537437" y="852695"/>
                </a:lnTo>
                <a:lnTo>
                  <a:pt x="2552606" y="895724"/>
                </a:lnTo>
                <a:lnTo>
                  <a:pt x="2566303" y="939426"/>
                </a:lnTo>
                <a:lnTo>
                  <a:pt x="2578500" y="983771"/>
                </a:lnTo>
                <a:lnTo>
                  <a:pt x="2589167" y="1028728"/>
                </a:lnTo>
                <a:lnTo>
                  <a:pt x="2598273" y="1074269"/>
                </a:lnTo>
                <a:lnTo>
                  <a:pt x="2605791" y="1120363"/>
                </a:lnTo>
                <a:lnTo>
                  <a:pt x="2611689" y="1166982"/>
                </a:lnTo>
                <a:lnTo>
                  <a:pt x="2615939" y="1214095"/>
                </a:lnTo>
                <a:lnTo>
                  <a:pt x="2618511" y="1261673"/>
                </a:lnTo>
                <a:lnTo>
                  <a:pt x="2619374" y="1309687"/>
                </a:lnTo>
                <a:lnTo>
                  <a:pt x="2618511" y="1357700"/>
                </a:lnTo>
                <a:lnTo>
                  <a:pt x="2615939" y="1405279"/>
                </a:lnTo>
                <a:lnTo>
                  <a:pt x="2611689" y="1452392"/>
                </a:lnTo>
                <a:lnTo>
                  <a:pt x="2605791" y="1499010"/>
                </a:lnTo>
                <a:lnTo>
                  <a:pt x="2598273" y="1545105"/>
                </a:lnTo>
                <a:lnTo>
                  <a:pt x="2589167" y="1590646"/>
                </a:lnTo>
                <a:lnTo>
                  <a:pt x="2578500" y="1635603"/>
                </a:lnTo>
                <a:lnTo>
                  <a:pt x="2566303" y="1679947"/>
                </a:lnTo>
                <a:lnTo>
                  <a:pt x="2552606" y="1723649"/>
                </a:lnTo>
                <a:lnTo>
                  <a:pt x="2537437" y="1766679"/>
                </a:lnTo>
                <a:lnTo>
                  <a:pt x="2520827" y="1809007"/>
                </a:lnTo>
                <a:lnTo>
                  <a:pt x="2502805" y="1850604"/>
                </a:lnTo>
                <a:lnTo>
                  <a:pt x="2483401" y="1891440"/>
                </a:lnTo>
                <a:lnTo>
                  <a:pt x="2462644" y="1931486"/>
                </a:lnTo>
                <a:lnTo>
                  <a:pt x="2440564" y="1970711"/>
                </a:lnTo>
                <a:lnTo>
                  <a:pt x="2417190" y="2009087"/>
                </a:lnTo>
                <a:lnTo>
                  <a:pt x="2392552" y="2046584"/>
                </a:lnTo>
                <a:lnTo>
                  <a:pt x="2366681" y="2083171"/>
                </a:lnTo>
                <a:lnTo>
                  <a:pt x="2339604" y="2118821"/>
                </a:lnTo>
                <a:lnTo>
                  <a:pt x="2311352" y="2153502"/>
                </a:lnTo>
                <a:lnTo>
                  <a:pt x="2281955" y="2187185"/>
                </a:lnTo>
                <a:lnTo>
                  <a:pt x="2251442" y="2219842"/>
                </a:lnTo>
                <a:lnTo>
                  <a:pt x="2219842" y="2251442"/>
                </a:lnTo>
                <a:lnTo>
                  <a:pt x="2187185" y="2281955"/>
                </a:lnTo>
                <a:lnTo>
                  <a:pt x="2153502" y="2311352"/>
                </a:lnTo>
                <a:lnTo>
                  <a:pt x="2118821" y="2339604"/>
                </a:lnTo>
                <a:lnTo>
                  <a:pt x="2083171" y="2366681"/>
                </a:lnTo>
                <a:lnTo>
                  <a:pt x="2046584" y="2392552"/>
                </a:lnTo>
                <a:lnTo>
                  <a:pt x="2009087" y="2417190"/>
                </a:lnTo>
                <a:lnTo>
                  <a:pt x="1970711" y="2440564"/>
                </a:lnTo>
                <a:lnTo>
                  <a:pt x="1931486" y="2462644"/>
                </a:lnTo>
                <a:lnTo>
                  <a:pt x="1891440" y="2483401"/>
                </a:lnTo>
                <a:lnTo>
                  <a:pt x="1850604" y="2502805"/>
                </a:lnTo>
                <a:lnTo>
                  <a:pt x="1809007" y="2520827"/>
                </a:lnTo>
                <a:lnTo>
                  <a:pt x="1766679" y="2537437"/>
                </a:lnTo>
                <a:lnTo>
                  <a:pt x="1723649" y="2552606"/>
                </a:lnTo>
                <a:lnTo>
                  <a:pt x="1679947" y="2566303"/>
                </a:lnTo>
                <a:lnTo>
                  <a:pt x="1635603" y="2578500"/>
                </a:lnTo>
                <a:lnTo>
                  <a:pt x="1590646" y="2589167"/>
                </a:lnTo>
                <a:lnTo>
                  <a:pt x="1545105" y="2598273"/>
                </a:lnTo>
                <a:lnTo>
                  <a:pt x="1499010" y="2605791"/>
                </a:lnTo>
                <a:lnTo>
                  <a:pt x="1452392" y="2611689"/>
                </a:lnTo>
                <a:lnTo>
                  <a:pt x="1405279" y="2615939"/>
                </a:lnTo>
                <a:lnTo>
                  <a:pt x="1357700" y="2618511"/>
                </a:lnTo>
                <a:lnTo>
                  <a:pt x="1309687" y="2619374"/>
                </a:lnTo>
                <a:close/>
              </a:path>
            </a:pathLst>
          </a:custGeom>
          <a:solidFill>
            <a:srgbClr val="AA93A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3" name="Google Shape;307;p2">
            <a:extLst>
              <a:ext uri="{FF2B5EF4-FFF2-40B4-BE49-F238E27FC236}">
                <a16:creationId xmlns:a16="http://schemas.microsoft.com/office/drawing/2014/main" id="{3490951D-64D6-4340-AFB3-F319038CE2AC}"/>
              </a:ext>
            </a:extLst>
          </p:cNvPr>
          <p:cNvSpPr txBox="1"/>
          <p:nvPr/>
        </p:nvSpPr>
        <p:spPr>
          <a:xfrm>
            <a:off x="9625327" y="6020808"/>
            <a:ext cx="1844298" cy="754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Trebuchet MS"/>
                <a:sym typeface="Trebuchet MS"/>
              </a:rPr>
              <a:t>181k</a:t>
            </a:r>
            <a:endParaRPr sz="4800" dirty="0">
              <a:latin typeface="Verdana" panose="020B0604030504040204" pitchFamily="34" charset="0"/>
              <a:ea typeface="Verdana" panose="020B0604030504040204" pitchFamily="34" charset="0"/>
              <a:cs typeface="Trebuchet MS"/>
              <a:sym typeface="Trebuchet MS"/>
            </a:endParaRPr>
          </a:p>
        </p:txBody>
      </p:sp>
      <p:sp>
        <p:nvSpPr>
          <p:cNvPr id="24" name="Google Shape;308;p2">
            <a:extLst>
              <a:ext uri="{FF2B5EF4-FFF2-40B4-BE49-F238E27FC236}">
                <a16:creationId xmlns:a16="http://schemas.microsoft.com/office/drawing/2014/main" id="{098D7A09-61AF-4C05-BB00-29713FDB80BF}"/>
              </a:ext>
            </a:extLst>
          </p:cNvPr>
          <p:cNvSpPr/>
          <p:nvPr/>
        </p:nvSpPr>
        <p:spPr>
          <a:xfrm>
            <a:off x="5512545" y="5088140"/>
            <a:ext cx="2619375" cy="2619375"/>
          </a:xfrm>
          <a:custGeom>
            <a:avLst/>
            <a:gdLst/>
            <a:ahLst/>
            <a:cxnLst/>
            <a:rect l="l" t="t" r="r" b="b"/>
            <a:pathLst>
              <a:path w="2619375" h="2619375" extrusionOk="0">
                <a:moveTo>
                  <a:pt x="1309687" y="2619374"/>
                </a:moveTo>
                <a:lnTo>
                  <a:pt x="1261673" y="2618511"/>
                </a:lnTo>
                <a:lnTo>
                  <a:pt x="1214095" y="2615939"/>
                </a:lnTo>
                <a:lnTo>
                  <a:pt x="1166982" y="2611689"/>
                </a:lnTo>
                <a:lnTo>
                  <a:pt x="1120363" y="2605791"/>
                </a:lnTo>
                <a:lnTo>
                  <a:pt x="1074269" y="2598273"/>
                </a:lnTo>
                <a:lnTo>
                  <a:pt x="1028728" y="2589167"/>
                </a:lnTo>
                <a:lnTo>
                  <a:pt x="983771" y="2578500"/>
                </a:lnTo>
                <a:lnTo>
                  <a:pt x="939426" y="2566303"/>
                </a:lnTo>
                <a:lnTo>
                  <a:pt x="895724" y="2552606"/>
                </a:lnTo>
                <a:lnTo>
                  <a:pt x="852695" y="2537437"/>
                </a:lnTo>
                <a:lnTo>
                  <a:pt x="810366" y="2520827"/>
                </a:lnTo>
                <a:lnTo>
                  <a:pt x="768770" y="2502805"/>
                </a:lnTo>
                <a:lnTo>
                  <a:pt x="727934" y="2483401"/>
                </a:lnTo>
                <a:lnTo>
                  <a:pt x="687888" y="2462644"/>
                </a:lnTo>
                <a:lnTo>
                  <a:pt x="648663" y="2440564"/>
                </a:lnTo>
                <a:lnTo>
                  <a:pt x="610287" y="2417190"/>
                </a:lnTo>
                <a:lnTo>
                  <a:pt x="572790" y="2392552"/>
                </a:lnTo>
                <a:lnTo>
                  <a:pt x="536203" y="2366681"/>
                </a:lnTo>
                <a:lnTo>
                  <a:pt x="500553" y="2339604"/>
                </a:lnTo>
                <a:lnTo>
                  <a:pt x="465872" y="2311352"/>
                </a:lnTo>
                <a:lnTo>
                  <a:pt x="432188" y="2281955"/>
                </a:lnTo>
                <a:lnTo>
                  <a:pt x="399532" y="2251442"/>
                </a:lnTo>
                <a:lnTo>
                  <a:pt x="367932" y="2219842"/>
                </a:lnTo>
                <a:lnTo>
                  <a:pt x="337419" y="2187185"/>
                </a:lnTo>
                <a:lnTo>
                  <a:pt x="308022" y="2153502"/>
                </a:lnTo>
                <a:lnTo>
                  <a:pt x="279770" y="2118821"/>
                </a:lnTo>
                <a:lnTo>
                  <a:pt x="252693" y="2083171"/>
                </a:lnTo>
                <a:lnTo>
                  <a:pt x="226821" y="2046584"/>
                </a:lnTo>
                <a:lnTo>
                  <a:pt x="202184" y="2009087"/>
                </a:lnTo>
                <a:lnTo>
                  <a:pt x="178810" y="1970711"/>
                </a:lnTo>
                <a:lnTo>
                  <a:pt x="156730" y="1931486"/>
                </a:lnTo>
                <a:lnTo>
                  <a:pt x="135973" y="1891440"/>
                </a:lnTo>
                <a:lnTo>
                  <a:pt x="116569" y="1850604"/>
                </a:lnTo>
                <a:lnTo>
                  <a:pt x="98547" y="1809007"/>
                </a:lnTo>
                <a:lnTo>
                  <a:pt x="81937" y="1766679"/>
                </a:lnTo>
                <a:lnTo>
                  <a:pt x="66768" y="1723649"/>
                </a:lnTo>
                <a:lnTo>
                  <a:pt x="53071" y="1679947"/>
                </a:lnTo>
                <a:lnTo>
                  <a:pt x="40874" y="1635603"/>
                </a:lnTo>
                <a:lnTo>
                  <a:pt x="30207" y="1590646"/>
                </a:lnTo>
                <a:lnTo>
                  <a:pt x="21100" y="1545105"/>
                </a:lnTo>
                <a:lnTo>
                  <a:pt x="13583" y="1499010"/>
                </a:lnTo>
                <a:lnTo>
                  <a:pt x="7685" y="1452392"/>
                </a:lnTo>
                <a:lnTo>
                  <a:pt x="3435" y="1405279"/>
                </a:lnTo>
                <a:lnTo>
                  <a:pt x="863" y="1357700"/>
                </a:lnTo>
                <a:lnTo>
                  <a:pt x="0" y="1309687"/>
                </a:lnTo>
                <a:lnTo>
                  <a:pt x="863" y="1261673"/>
                </a:lnTo>
                <a:lnTo>
                  <a:pt x="3435" y="1214095"/>
                </a:lnTo>
                <a:lnTo>
                  <a:pt x="7685" y="1166982"/>
                </a:lnTo>
                <a:lnTo>
                  <a:pt x="13583" y="1120363"/>
                </a:lnTo>
                <a:lnTo>
                  <a:pt x="21100" y="1074269"/>
                </a:lnTo>
                <a:lnTo>
                  <a:pt x="30207" y="1028728"/>
                </a:lnTo>
                <a:lnTo>
                  <a:pt x="40874" y="983771"/>
                </a:lnTo>
                <a:lnTo>
                  <a:pt x="53071" y="939426"/>
                </a:lnTo>
                <a:lnTo>
                  <a:pt x="66768" y="895724"/>
                </a:lnTo>
                <a:lnTo>
                  <a:pt x="81937" y="852695"/>
                </a:lnTo>
                <a:lnTo>
                  <a:pt x="98547" y="810366"/>
                </a:lnTo>
                <a:lnTo>
                  <a:pt x="116569" y="768770"/>
                </a:lnTo>
                <a:lnTo>
                  <a:pt x="135973" y="727934"/>
                </a:lnTo>
                <a:lnTo>
                  <a:pt x="156730" y="687888"/>
                </a:lnTo>
                <a:lnTo>
                  <a:pt x="178810" y="648663"/>
                </a:lnTo>
                <a:lnTo>
                  <a:pt x="202184" y="610287"/>
                </a:lnTo>
                <a:lnTo>
                  <a:pt x="226821" y="572790"/>
                </a:lnTo>
                <a:lnTo>
                  <a:pt x="252693" y="536203"/>
                </a:lnTo>
                <a:lnTo>
                  <a:pt x="279770" y="500553"/>
                </a:lnTo>
                <a:lnTo>
                  <a:pt x="308022" y="465872"/>
                </a:lnTo>
                <a:lnTo>
                  <a:pt x="337419" y="432188"/>
                </a:lnTo>
                <a:lnTo>
                  <a:pt x="367932" y="399532"/>
                </a:lnTo>
                <a:lnTo>
                  <a:pt x="399532" y="367932"/>
                </a:lnTo>
                <a:lnTo>
                  <a:pt x="432188" y="337419"/>
                </a:lnTo>
                <a:lnTo>
                  <a:pt x="465872" y="308022"/>
                </a:lnTo>
                <a:lnTo>
                  <a:pt x="500553" y="279770"/>
                </a:lnTo>
                <a:lnTo>
                  <a:pt x="536203" y="252693"/>
                </a:lnTo>
                <a:lnTo>
                  <a:pt x="572790" y="226821"/>
                </a:lnTo>
                <a:lnTo>
                  <a:pt x="610287" y="202184"/>
                </a:lnTo>
                <a:lnTo>
                  <a:pt x="648663" y="178810"/>
                </a:lnTo>
                <a:lnTo>
                  <a:pt x="687888" y="156730"/>
                </a:lnTo>
                <a:lnTo>
                  <a:pt x="727934" y="135973"/>
                </a:lnTo>
                <a:lnTo>
                  <a:pt x="768770" y="116569"/>
                </a:lnTo>
                <a:lnTo>
                  <a:pt x="810366" y="98547"/>
                </a:lnTo>
                <a:lnTo>
                  <a:pt x="852695" y="81937"/>
                </a:lnTo>
                <a:lnTo>
                  <a:pt x="895724" y="66768"/>
                </a:lnTo>
                <a:lnTo>
                  <a:pt x="939426" y="53071"/>
                </a:lnTo>
                <a:lnTo>
                  <a:pt x="983771" y="40874"/>
                </a:lnTo>
                <a:lnTo>
                  <a:pt x="1028728" y="30207"/>
                </a:lnTo>
                <a:lnTo>
                  <a:pt x="1074269" y="21100"/>
                </a:lnTo>
                <a:lnTo>
                  <a:pt x="1120363" y="13583"/>
                </a:lnTo>
                <a:lnTo>
                  <a:pt x="1166982" y="7685"/>
                </a:lnTo>
                <a:lnTo>
                  <a:pt x="1214095" y="3435"/>
                </a:lnTo>
                <a:lnTo>
                  <a:pt x="1261673" y="863"/>
                </a:lnTo>
                <a:lnTo>
                  <a:pt x="1309687" y="0"/>
                </a:lnTo>
                <a:lnTo>
                  <a:pt x="1357700" y="863"/>
                </a:lnTo>
                <a:lnTo>
                  <a:pt x="1405279" y="3435"/>
                </a:lnTo>
                <a:lnTo>
                  <a:pt x="1452392" y="7685"/>
                </a:lnTo>
                <a:lnTo>
                  <a:pt x="1499010" y="13583"/>
                </a:lnTo>
                <a:lnTo>
                  <a:pt x="1545105" y="21100"/>
                </a:lnTo>
                <a:lnTo>
                  <a:pt x="1590646" y="30207"/>
                </a:lnTo>
                <a:lnTo>
                  <a:pt x="1635603" y="40874"/>
                </a:lnTo>
                <a:lnTo>
                  <a:pt x="1679947" y="53071"/>
                </a:lnTo>
                <a:lnTo>
                  <a:pt x="1723649" y="66768"/>
                </a:lnTo>
                <a:lnTo>
                  <a:pt x="1766679" y="81937"/>
                </a:lnTo>
                <a:lnTo>
                  <a:pt x="1809007" y="98547"/>
                </a:lnTo>
                <a:lnTo>
                  <a:pt x="1850604" y="116569"/>
                </a:lnTo>
                <a:lnTo>
                  <a:pt x="1891440" y="135973"/>
                </a:lnTo>
                <a:lnTo>
                  <a:pt x="1931486" y="156730"/>
                </a:lnTo>
                <a:lnTo>
                  <a:pt x="1970711" y="178810"/>
                </a:lnTo>
                <a:lnTo>
                  <a:pt x="2009087" y="202184"/>
                </a:lnTo>
                <a:lnTo>
                  <a:pt x="2046584" y="226821"/>
                </a:lnTo>
                <a:lnTo>
                  <a:pt x="2083171" y="252693"/>
                </a:lnTo>
                <a:lnTo>
                  <a:pt x="2118821" y="279770"/>
                </a:lnTo>
                <a:lnTo>
                  <a:pt x="2153502" y="308022"/>
                </a:lnTo>
                <a:lnTo>
                  <a:pt x="2187185" y="337419"/>
                </a:lnTo>
                <a:lnTo>
                  <a:pt x="2219842" y="367932"/>
                </a:lnTo>
                <a:lnTo>
                  <a:pt x="2251442" y="399532"/>
                </a:lnTo>
                <a:lnTo>
                  <a:pt x="2281955" y="432188"/>
                </a:lnTo>
                <a:lnTo>
                  <a:pt x="2311352" y="465872"/>
                </a:lnTo>
                <a:lnTo>
                  <a:pt x="2339604" y="500553"/>
                </a:lnTo>
                <a:lnTo>
                  <a:pt x="2366681" y="536203"/>
                </a:lnTo>
                <a:lnTo>
                  <a:pt x="2392552" y="572790"/>
                </a:lnTo>
                <a:lnTo>
                  <a:pt x="2417190" y="610287"/>
                </a:lnTo>
                <a:lnTo>
                  <a:pt x="2440564" y="648663"/>
                </a:lnTo>
                <a:lnTo>
                  <a:pt x="2462644" y="687888"/>
                </a:lnTo>
                <a:lnTo>
                  <a:pt x="2483401" y="727934"/>
                </a:lnTo>
                <a:lnTo>
                  <a:pt x="2502805" y="768770"/>
                </a:lnTo>
                <a:lnTo>
                  <a:pt x="2520827" y="810366"/>
                </a:lnTo>
                <a:lnTo>
                  <a:pt x="2537437" y="852695"/>
                </a:lnTo>
                <a:lnTo>
                  <a:pt x="2552606" y="895724"/>
                </a:lnTo>
                <a:lnTo>
                  <a:pt x="2566303" y="939426"/>
                </a:lnTo>
                <a:lnTo>
                  <a:pt x="2578500" y="983771"/>
                </a:lnTo>
                <a:lnTo>
                  <a:pt x="2589167" y="1028728"/>
                </a:lnTo>
                <a:lnTo>
                  <a:pt x="2598273" y="1074269"/>
                </a:lnTo>
                <a:lnTo>
                  <a:pt x="2605791" y="1120363"/>
                </a:lnTo>
                <a:lnTo>
                  <a:pt x="2611689" y="1166982"/>
                </a:lnTo>
                <a:lnTo>
                  <a:pt x="2615939" y="1214095"/>
                </a:lnTo>
                <a:lnTo>
                  <a:pt x="2618511" y="1261673"/>
                </a:lnTo>
                <a:lnTo>
                  <a:pt x="2619374" y="1309687"/>
                </a:lnTo>
                <a:lnTo>
                  <a:pt x="2618511" y="1357700"/>
                </a:lnTo>
                <a:lnTo>
                  <a:pt x="2615939" y="1405279"/>
                </a:lnTo>
                <a:lnTo>
                  <a:pt x="2611689" y="1452392"/>
                </a:lnTo>
                <a:lnTo>
                  <a:pt x="2605791" y="1499010"/>
                </a:lnTo>
                <a:lnTo>
                  <a:pt x="2598273" y="1545105"/>
                </a:lnTo>
                <a:lnTo>
                  <a:pt x="2589167" y="1590646"/>
                </a:lnTo>
                <a:lnTo>
                  <a:pt x="2578500" y="1635603"/>
                </a:lnTo>
                <a:lnTo>
                  <a:pt x="2566303" y="1679947"/>
                </a:lnTo>
                <a:lnTo>
                  <a:pt x="2552606" y="1723649"/>
                </a:lnTo>
                <a:lnTo>
                  <a:pt x="2537437" y="1766679"/>
                </a:lnTo>
                <a:lnTo>
                  <a:pt x="2520827" y="1809007"/>
                </a:lnTo>
                <a:lnTo>
                  <a:pt x="2502805" y="1850604"/>
                </a:lnTo>
                <a:lnTo>
                  <a:pt x="2483401" y="1891440"/>
                </a:lnTo>
                <a:lnTo>
                  <a:pt x="2462644" y="1931486"/>
                </a:lnTo>
                <a:lnTo>
                  <a:pt x="2440564" y="1970711"/>
                </a:lnTo>
                <a:lnTo>
                  <a:pt x="2417190" y="2009087"/>
                </a:lnTo>
                <a:lnTo>
                  <a:pt x="2392552" y="2046584"/>
                </a:lnTo>
                <a:lnTo>
                  <a:pt x="2366681" y="2083171"/>
                </a:lnTo>
                <a:lnTo>
                  <a:pt x="2339604" y="2118821"/>
                </a:lnTo>
                <a:lnTo>
                  <a:pt x="2311352" y="2153502"/>
                </a:lnTo>
                <a:lnTo>
                  <a:pt x="2281955" y="2187185"/>
                </a:lnTo>
                <a:lnTo>
                  <a:pt x="2251442" y="2219842"/>
                </a:lnTo>
                <a:lnTo>
                  <a:pt x="2219842" y="2251442"/>
                </a:lnTo>
                <a:lnTo>
                  <a:pt x="2187185" y="2281955"/>
                </a:lnTo>
                <a:lnTo>
                  <a:pt x="2153502" y="2311352"/>
                </a:lnTo>
                <a:lnTo>
                  <a:pt x="2118821" y="2339604"/>
                </a:lnTo>
                <a:lnTo>
                  <a:pt x="2083171" y="2366681"/>
                </a:lnTo>
                <a:lnTo>
                  <a:pt x="2046584" y="2392552"/>
                </a:lnTo>
                <a:lnTo>
                  <a:pt x="2009087" y="2417190"/>
                </a:lnTo>
                <a:lnTo>
                  <a:pt x="1970711" y="2440564"/>
                </a:lnTo>
                <a:lnTo>
                  <a:pt x="1931486" y="2462644"/>
                </a:lnTo>
                <a:lnTo>
                  <a:pt x="1891440" y="2483401"/>
                </a:lnTo>
                <a:lnTo>
                  <a:pt x="1850604" y="2502805"/>
                </a:lnTo>
                <a:lnTo>
                  <a:pt x="1809007" y="2520827"/>
                </a:lnTo>
                <a:lnTo>
                  <a:pt x="1766679" y="2537437"/>
                </a:lnTo>
                <a:lnTo>
                  <a:pt x="1723649" y="2552606"/>
                </a:lnTo>
                <a:lnTo>
                  <a:pt x="1679947" y="2566303"/>
                </a:lnTo>
                <a:lnTo>
                  <a:pt x="1635603" y="2578500"/>
                </a:lnTo>
                <a:lnTo>
                  <a:pt x="1590646" y="2589167"/>
                </a:lnTo>
                <a:lnTo>
                  <a:pt x="1545105" y="2598273"/>
                </a:lnTo>
                <a:lnTo>
                  <a:pt x="1499010" y="2605791"/>
                </a:lnTo>
                <a:lnTo>
                  <a:pt x="1452392" y="2611689"/>
                </a:lnTo>
                <a:lnTo>
                  <a:pt x="1405279" y="2615939"/>
                </a:lnTo>
                <a:lnTo>
                  <a:pt x="1357700" y="2618511"/>
                </a:lnTo>
                <a:lnTo>
                  <a:pt x="1309687" y="2619374"/>
                </a:lnTo>
                <a:close/>
              </a:path>
            </a:pathLst>
          </a:custGeom>
          <a:solidFill>
            <a:srgbClr val="6F99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5" name="Google Shape;309;p2">
            <a:extLst>
              <a:ext uri="{FF2B5EF4-FFF2-40B4-BE49-F238E27FC236}">
                <a16:creationId xmlns:a16="http://schemas.microsoft.com/office/drawing/2014/main" id="{B644AADF-A7D9-486B-8CF9-67645427A0CD}"/>
              </a:ext>
            </a:extLst>
          </p:cNvPr>
          <p:cNvSpPr txBox="1"/>
          <p:nvPr/>
        </p:nvSpPr>
        <p:spPr>
          <a:xfrm>
            <a:off x="5917513" y="6020808"/>
            <a:ext cx="1809438" cy="6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Trebuchet MS"/>
                <a:sym typeface="Trebuchet MS"/>
              </a:rPr>
              <a:t>~36k</a:t>
            </a:r>
            <a:endParaRPr sz="4400" dirty="0">
              <a:latin typeface="Verdana" panose="020B0604030504040204" pitchFamily="34" charset="0"/>
              <a:ea typeface="Verdana" panose="020B0604030504040204" pitchFamily="34" charset="0"/>
              <a:cs typeface="Trebuchet MS"/>
              <a:sym typeface="Trebuchet MS"/>
            </a:endParaRPr>
          </a:p>
        </p:txBody>
      </p:sp>
      <p:sp>
        <p:nvSpPr>
          <p:cNvPr id="26" name="Google Shape;311;p2">
            <a:extLst>
              <a:ext uri="{FF2B5EF4-FFF2-40B4-BE49-F238E27FC236}">
                <a16:creationId xmlns:a16="http://schemas.microsoft.com/office/drawing/2014/main" id="{5BB43B33-738B-4FE6-AB3C-59531F422606}"/>
              </a:ext>
            </a:extLst>
          </p:cNvPr>
          <p:cNvSpPr txBox="1"/>
          <p:nvPr/>
        </p:nvSpPr>
        <p:spPr>
          <a:xfrm>
            <a:off x="2183999" y="8166184"/>
            <a:ext cx="2549400" cy="513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625" rIns="0" bIns="0" anchor="t" anchorCtr="0">
            <a:spAutoFit/>
          </a:bodyPr>
          <a:lstStyle/>
          <a:p>
            <a:pPr marL="945514" marR="5080" lvl="0" indent="-933450" algn="l" rtl="0">
              <a:lnSpc>
                <a:spcPct val="1122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>
                <a:solidFill>
                  <a:srgbClr val="317C46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Bad credit rate</a:t>
            </a:r>
            <a:endParaRPr sz="2700" dirty="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27" name="Google Shape;312;p2">
            <a:extLst>
              <a:ext uri="{FF2B5EF4-FFF2-40B4-BE49-F238E27FC236}">
                <a16:creationId xmlns:a16="http://schemas.microsoft.com/office/drawing/2014/main" id="{4DB5C5BA-D899-4738-866B-3A0AE9120B0D}"/>
              </a:ext>
            </a:extLst>
          </p:cNvPr>
          <p:cNvSpPr txBox="1"/>
          <p:nvPr/>
        </p:nvSpPr>
        <p:spPr>
          <a:xfrm>
            <a:off x="9356216" y="8166184"/>
            <a:ext cx="2382520" cy="822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625" rIns="0" bIns="0" anchor="t" anchorCtr="0">
            <a:spAutoFit/>
          </a:bodyPr>
          <a:lstStyle/>
          <a:p>
            <a:pPr marL="15875" marR="5080" lvl="0" indent="-3810" algn="l" rtl="0">
              <a:lnSpc>
                <a:spcPct val="1122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>
                <a:solidFill>
                  <a:srgbClr val="317C46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Avg Income of  loan applicant</a:t>
            </a:r>
            <a:endParaRPr sz="2700" dirty="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28" name="Google Shape;313;p2">
            <a:extLst>
              <a:ext uri="{FF2B5EF4-FFF2-40B4-BE49-F238E27FC236}">
                <a16:creationId xmlns:a16="http://schemas.microsoft.com/office/drawing/2014/main" id="{FE31644A-C7C2-4269-AC51-B44C17B86B3A}"/>
              </a:ext>
            </a:extLst>
          </p:cNvPr>
          <p:cNvSpPr txBox="1"/>
          <p:nvPr/>
        </p:nvSpPr>
        <p:spPr>
          <a:xfrm>
            <a:off x="5766544" y="8166184"/>
            <a:ext cx="2111375" cy="437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>
                <a:solidFill>
                  <a:srgbClr val="317C46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Total Clients</a:t>
            </a:r>
            <a:endParaRPr sz="2700" dirty="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30" name="Google Shape;307;p2">
            <a:extLst>
              <a:ext uri="{FF2B5EF4-FFF2-40B4-BE49-F238E27FC236}">
                <a16:creationId xmlns:a16="http://schemas.microsoft.com/office/drawing/2014/main" id="{862A01CC-4BF0-461B-BAA9-AAFEA75D9584}"/>
              </a:ext>
            </a:extLst>
          </p:cNvPr>
          <p:cNvSpPr txBox="1"/>
          <p:nvPr/>
        </p:nvSpPr>
        <p:spPr>
          <a:xfrm>
            <a:off x="13392162" y="6020808"/>
            <a:ext cx="2385115" cy="754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Trebuchet MS"/>
                <a:sym typeface="Trebuchet MS"/>
              </a:rPr>
              <a:t>$110M</a:t>
            </a:r>
            <a:endParaRPr sz="4800" dirty="0">
              <a:latin typeface="Verdana" panose="020B0604030504040204" pitchFamily="34" charset="0"/>
              <a:ea typeface="Verdana" panose="020B0604030504040204" pitchFamily="34" charset="0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852903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0"/>
            <a:ext cx="18287999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1"/>
          <p:cNvSpPr txBox="1"/>
          <p:nvPr/>
        </p:nvSpPr>
        <p:spPr>
          <a:xfrm>
            <a:off x="1354769" y="3523279"/>
            <a:ext cx="15652800" cy="1671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8425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1745"/>
              </a:spcBef>
              <a:spcAft>
                <a:spcPts val="0"/>
              </a:spcAft>
              <a:buNone/>
            </a:pPr>
            <a:r>
              <a:rPr lang="en-US" sz="8800" b="0" i="0" u="none" strike="noStrike" cap="none" dirty="0">
                <a:solidFill>
                  <a:srgbClr val="FFFFFF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DEVELOPMENT PLAN</a:t>
            </a:r>
            <a:endParaRPr sz="8800" b="0" i="0" u="none" strike="noStrike" cap="none" dirty="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  <p:extLst>
      <p:ext uri="{BB962C8B-B14F-4D97-AF65-F5344CB8AC3E}">
        <p14:creationId xmlns:p14="http://schemas.microsoft.com/office/powerpoint/2010/main" val="341180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6906CBE-AC65-4C12-88BC-E69B3C560C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4475" y="1720311"/>
            <a:ext cx="8958020" cy="742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331;p4">
            <a:extLst>
              <a:ext uri="{FF2B5EF4-FFF2-40B4-BE49-F238E27FC236}">
                <a16:creationId xmlns:a16="http://schemas.microsoft.com/office/drawing/2014/main" id="{A1F26D9D-E744-43DD-8924-32FBA994C5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89253" y="350092"/>
            <a:ext cx="11679154" cy="793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500" rIns="0" bIns="0" anchor="t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317C46"/>
                </a:solidFill>
              </a:rPr>
              <a:t>DEVELOPMENT FRAMEWORK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35356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25863" y="1758670"/>
            <a:ext cx="6793967" cy="678180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4"/>
          <p:cNvSpPr txBox="1">
            <a:spLocks noGrp="1"/>
          </p:cNvSpPr>
          <p:nvPr>
            <p:ph type="title"/>
          </p:nvPr>
        </p:nvSpPr>
        <p:spPr>
          <a:xfrm>
            <a:off x="1261930" y="1101535"/>
            <a:ext cx="10377297" cy="693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5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>
                <a:solidFill>
                  <a:srgbClr val="317C46"/>
                </a:solidFill>
              </a:rPr>
              <a:t>FEATURE IMPORTANCE METHODS</a:t>
            </a:r>
            <a:endParaRPr sz="4400" b="1" dirty="0"/>
          </a:p>
        </p:txBody>
      </p:sp>
      <p:sp>
        <p:nvSpPr>
          <p:cNvPr id="332" name="Google Shape;332;p4"/>
          <p:cNvSpPr txBox="1"/>
          <p:nvPr/>
        </p:nvSpPr>
        <p:spPr>
          <a:xfrm>
            <a:off x="1261931" y="2403773"/>
            <a:ext cx="8563994" cy="5964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1425" rIns="0" bIns="0" anchor="t" anchorCtr="0">
            <a:spAutoFit/>
          </a:bodyPr>
          <a:lstStyle/>
          <a:p>
            <a:pPr marL="43180" marR="5080" lvl="0" indent="0" algn="just" rtl="0">
              <a:lnSpc>
                <a:spcPct val="114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Palatino Linotype"/>
                <a:sym typeface="Palatino Linotype"/>
              </a:rPr>
              <a:t>Weight of Evidence and Information  value</a:t>
            </a:r>
            <a:endParaRPr sz="3600" dirty="0">
              <a:latin typeface="Verdana" panose="020B0604030504040204" pitchFamily="34" charset="0"/>
              <a:ea typeface="Verdana" panose="020B0604030504040204" pitchFamily="34" charset="0"/>
              <a:cs typeface="Palatino Linotype"/>
              <a:sym typeface="Palatino Linotype"/>
            </a:endParaRPr>
          </a:p>
          <a:p>
            <a:pPr marL="12700" marR="1071880" lvl="0" indent="0" algn="just" rtl="0">
              <a:lnSpc>
                <a:spcPct val="137500"/>
              </a:lnSpc>
              <a:spcBef>
                <a:spcPts val="55"/>
              </a:spcBef>
              <a:spcAft>
                <a:spcPts val="0"/>
              </a:spcAft>
              <a:buNone/>
            </a:pP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Calculated the information value and weight of  evidence on each of the parameters</a:t>
            </a:r>
            <a:endParaRPr sz="24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None/>
            </a:pPr>
            <a:endParaRPr sz="245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4318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Palatino Linotype"/>
                <a:sym typeface="Palatino Linotype"/>
              </a:rPr>
              <a:t>Modelling Approach</a:t>
            </a:r>
            <a:endParaRPr sz="3600" dirty="0">
              <a:latin typeface="Verdana" panose="020B0604030504040204" pitchFamily="34" charset="0"/>
              <a:ea typeface="Verdana" panose="020B0604030504040204" pitchFamily="34" charset="0"/>
              <a:cs typeface="Palatino Linotype"/>
              <a:sym typeface="Palatino Linotype"/>
            </a:endParaRPr>
          </a:p>
          <a:p>
            <a:pPr marL="43180" marR="1469390" lvl="0" indent="0" algn="just" rtl="0">
              <a:lnSpc>
                <a:spcPct val="108200"/>
              </a:lnSpc>
              <a:spcBef>
                <a:spcPts val="2150"/>
              </a:spcBef>
              <a:spcAft>
                <a:spcPts val="0"/>
              </a:spcAft>
              <a:buNone/>
            </a:pP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Implemented 6 machine learning  algorithms to the 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sym typeface="Verdana"/>
              </a:rPr>
              <a:t>data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and calculated  the feature importance on the algorithm  with the highest accuracy to get the  most important parameters to look out  for when disbursing loans</a:t>
            </a:r>
            <a:endParaRPr sz="24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7" name="Google Shape;337;p5"/>
          <p:cNvGrpSpPr/>
          <p:nvPr/>
        </p:nvGrpSpPr>
        <p:grpSpPr>
          <a:xfrm>
            <a:off x="0" y="3"/>
            <a:ext cx="18287999" cy="10286999"/>
            <a:chOff x="0" y="3"/>
            <a:chExt cx="18287999" cy="10286999"/>
          </a:xfrm>
        </p:grpSpPr>
        <p:pic>
          <p:nvPicPr>
            <p:cNvPr id="338" name="Google Shape;338;p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3"/>
              <a:ext cx="18287999" cy="10286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9" name="Google Shape;339;p5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170983" y="3056047"/>
              <a:ext cx="10344258" cy="47815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40" name="Google Shape;340;p5"/>
          <p:cNvSpPr txBox="1">
            <a:spLocks noGrp="1"/>
          </p:cNvSpPr>
          <p:nvPr>
            <p:ph type="title"/>
          </p:nvPr>
        </p:nvSpPr>
        <p:spPr>
          <a:xfrm>
            <a:off x="1170983" y="657125"/>
            <a:ext cx="14866500" cy="17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5400" rIns="0" bIns="0" anchor="t" anchorCtr="0">
            <a:spAutoFit/>
          </a:bodyPr>
          <a:lstStyle/>
          <a:p>
            <a:pPr marL="12700" marR="5080" lvl="0" indent="0" algn="l" rtl="0">
              <a:lnSpc>
                <a:spcPct val="115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WEIGHT OF EVIDENCE AND INFORMATION  VALUE</a:t>
            </a:r>
            <a:endParaRPr dirty="0"/>
          </a:p>
        </p:txBody>
      </p:sp>
      <p:sp>
        <p:nvSpPr>
          <p:cNvPr id="341" name="Google Shape;341;p5"/>
          <p:cNvSpPr txBox="1"/>
          <p:nvPr/>
        </p:nvSpPr>
        <p:spPr>
          <a:xfrm>
            <a:off x="11794211" y="3056047"/>
            <a:ext cx="6454462" cy="4103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4318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F4D313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WOE &amp; IV</a:t>
            </a:r>
            <a:endParaRPr sz="3600" dirty="0"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marL="12700" marR="5080" lvl="0" indent="0" algn="l" rtl="0">
              <a:lnSpc>
                <a:spcPct val="116100"/>
              </a:lnSpc>
              <a:spcBef>
                <a:spcPts val="1455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IV is based on an analysis of each independent  variable without considering other predictor  variables. WOE - Closely related to the IV value,  WOE measures each grouped attribute's  strength in predicting the Dependent Variable's  desired value.</a:t>
            </a:r>
            <a:endParaRPr sz="2100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"/>
              </a:spcBef>
              <a:spcAft>
                <a:spcPts val="0"/>
              </a:spcAft>
              <a:buNone/>
            </a:pPr>
            <a:endParaRPr sz="2400" dirty="0">
              <a:latin typeface="Verdana"/>
              <a:ea typeface="Verdana"/>
              <a:cs typeface="Verdana"/>
              <a:sym typeface="Verdana"/>
            </a:endParaRPr>
          </a:p>
          <a:p>
            <a:pPr marL="12700" marR="345440" lvl="0" indent="0" algn="l" rtl="0">
              <a:lnSpc>
                <a:spcPct val="116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This table shows the value and the predictive  power</a:t>
            </a:r>
            <a:endParaRPr sz="2100" dirty="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B0C9B-9CAE-4C40-8FF0-26B77788C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021" y="455115"/>
            <a:ext cx="14866500" cy="1554272"/>
          </a:xfrm>
        </p:spPr>
        <p:txBody>
          <a:bodyPr/>
          <a:lstStyle/>
          <a:p>
            <a:r>
              <a:rPr lang="en-US" dirty="0">
                <a:solidFill>
                  <a:srgbClr val="317C46"/>
                </a:solidFill>
                <a:latin typeface="Georgia"/>
                <a:ea typeface="Georgia"/>
                <a:cs typeface="Georgia"/>
                <a:sym typeface="Georgia"/>
              </a:rPr>
              <a:t>WEIGHT OF EVIDENCE AND INFORMATION  VALUE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1798605-5704-4789-9A05-4321B9BF9A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285461"/>
              </p:ext>
            </p:extLst>
          </p:nvPr>
        </p:nvGraphicFramePr>
        <p:xfrm>
          <a:off x="830022" y="2216259"/>
          <a:ext cx="4966344" cy="7408195"/>
        </p:xfrm>
        <a:graphic>
          <a:graphicData uri="http://schemas.openxmlformats.org/drawingml/2006/table">
            <a:tbl>
              <a:tblPr/>
              <a:tblGrid>
                <a:gridCol w="3232064">
                  <a:extLst>
                    <a:ext uri="{9D8B030D-6E8A-4147-A177-3AD203B41FA5}">
                      <a16:colId xmlns:a16="http://schemas.microsoft.com/office/drawing/2014/main" val="2738165087"/>
                    </a:ext>
                  </a:extLst>
                </a:gridCol>
                <a:gridCol w="1734280">
                  <a:extLst>
                    <a:ext uri="{9D8B030D-6E8A-4147-A177-3AD203B41FA5}">
                      <a16:colId xmlns:a16="http://schemas.microsoft.com/office/drawing/2014/main" val="563584357"/>
                    </a:ext>
                  </a:extLst>
                </a:gridCol>
              </a:tblGrid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Feature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Information Value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154565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#_of_pastdues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0.2007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955862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begin_month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0.1681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251466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paid_off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0.1107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0685558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0.1021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1612084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Income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0.087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8414083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no_loan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0.0708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7002779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Experience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0.0557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3360587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Family_Status_Single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0.0217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3904384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Education_secondary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0.0167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5312101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Own_Car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270777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Income_Type_Pensioner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0.0143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9314830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Own_Phone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0.0141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953591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Income_Type_Working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0225748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Is_Working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9776451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Family_Status_Married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0.0098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7268938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In_Relationship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0.0098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7755760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Family_Member_Count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0.0084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2009733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Education_Higher education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6017434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Household_Size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1019798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Housing_Type_House / apartment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0178409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Own_Realty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4592024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Own_Email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0.0058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451230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Own_Work_Phone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0.0037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090552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Gender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0.0033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7948113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Education_Academic degree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9005431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Income_Type_Student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6028860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Housing_Type_With parents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1044368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Own_Mobile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2546828"/>
                  </a:ext>
                </a:extLst>
              </a:tr>
            </a:tbl>
          </a:graphicData>
        </a:graphic>
      </p:graphicFrame>
      <p:sp>
        <p:nvSpPr>
          <p:cNvPr id="5" name="Google Shape;346;p6">
            <a:extLst>
              <a:ext uri="{FF2B5EF4-FFF2-40B4-BE49-F238E27FC236}">
                <a16:creationId xmlns:a16="http://schemas.microsoft.com/office/drawing/2014/main" id="{69D99FE4-5BED-4BB8-9B39-7D9E89AEC282}"/>
              </a:ext>
            </a:extLst>
          </p:cNvPr>
          <p:cNvSpPr/>
          <p:nvPr/>
        </p:nvSpPr>
        <p:spPr>
          <a:xfrm>
            <a:off x="7934358" y="3041210"/>
            <a:ext cx="2514600" cy="2514600"/>
          </a:xfrm>
          <a:custGeom>
            <a:avLst/>
            <a:gdLst/>
            <a:ahLst/>
            <a:cxnLst/>
            <a:rect l="l" t="t" r="r" b="b"/>
            <a:pathLst>
              <a:path w="2514600" h="2514600" extrusionOk="0">
                <a:moveTo>
                  <a:pt x="1257299" y="2514599"/>
                </a:moveTo>
                <a:lnTo>
                  <a:pt x="1209073" y="2513691"/>
                </a:lnTo>
                <a:lnTo>
                  <a:pt x="1161305" y="2510989"/>
                </a:lnTo>
                <a:lnTo>
                  <a:pt x="1114029" y="2506526"/>
                </a:lnTo>
                <a:lnTo>
                  <a:pt x="1067277" y="2500333"/>
                </a:lnTo>
                <a:lnTo>
                  <a:pt x="1021082" y="2492444"/>
                </a:lnTo>
                <a:lnTo>
                  <a:pt x="975477" y="2482892"/>
                </a:lnTo>
                <a:lnTo>
                  <a:pt x="930494" y="2471708"/>
                </a:lnTo>
                <a:lnTo>
                  <a:pt x="886165" y="2458925"/>
                </a:lnTo>
                <a:lnTo>
                  <a:pt x="842523" y="2444576"/>
                </a:lnTo>
                <a:lnTo>
                  <a:pt x="799601" y="2428693"/>
                </a:lnTo>
                <a:lnTo>
                  <a:pt x="757431" y="2411310"/>
                </a:lnTo>
                <a:lnTo>
                  <a:pt x="716046" y="2392457"/>
                </a:lnTo>
                <a:lnTo>
                  <a:pt x="675479" y="2372169"/>
                </a:lnTo>
                <a:lnTo>
                  <a:pt x="635761" y="2350478"/>
                </a:lnTo>
                <a:lnTo>
                  <a:pt x="596925" y="2327415"/>
                </a:lnTo>
                <a:lnTo>
                  <a:pt x="559005" y="2303015"/>
                </a:lnTo>
                <a:lnTo>
                  <a:pt x="522032" y="2277308"/>
                </a:lnTo>
                <a:lnTo>
                  <a:pt x="486040" y="2250329"/>
                </a:lnTo>
                <a:lnTo>
                  <a:pt x="451060" y="2222109"/>
                </a:lnTo>
                <a:lnTo>
                  <a:pt x="417125" y="2192681"/>
                </a:lnTo>
                <a:lnTo>
                  <a:pt x="384268" y="2162077"/>
                </a:lnTo>
                <a:lnTo>
                  <a:pt x="352522" y="2130331"/>
                </a:lnTo>
                <a:lnTo>
                  <a:pt x="321918" y="2097474"/>
                </a:lnTo>
                <a:lnTo>
                  <a:pt x="292490" y="2063539"/>
                </a:lnTo>
                <a:lnTo>
                  <a:pt x="264270" y="2028559"/>
                </a:lnTo>
                <a:lnTo>
                  <a:pt x="237290" y="1992566"/>
                </a:lnTo>
                <a:lnTo>
                  <a:pt x="211584" y="1955594"/>
                </a:lnTo>
                <a:lnTo>
                  <a:pt x="187183" y="1917673"/>
                </a:lnTo>
                <a:lnTo>
                  <a:pt x="164121" y="1878838"/>
                </a:lnTo>
                <a:lnTo>
                  <a:pt x="142430" y="1839120"/>
                </a:lnTo>
                <a:lnTo>
                  <a:pt x="122141" y="1798552"/>
                </a:lnTo>
                <a:lnTo>
                  <a:pt x="103289" y="1757167"/>
                </a:lnTo>
                <a:lnTo>
                  <a:pt x="85906" y="1714998"/>
                </a:lnTo>
                <a:lnTo>
                  <a:pt x="70023" y="1672076"/>
                </a:lnTo>
                <a:lnTo>
                  <a:pt x="55674" y="1628434"/>
                </a:lnTo>
                <a:lnTo>
                  <a:pt x="42891" y="1584105"/>
                </a:lnTo>
                <a:lnTo>
                  <a:pt x="31707" y="1539122"/>
                </a:lnTo>
                <a:lnTo>
                  <a:pt x="22154" y="1493516"/>
                </a:lnTo>
                <a:lnTo>
                  <a:pt x="14265" y="1447322"/>
                </a:lnTo>
                <a:lnTo>
                  <a:pt x="8073" y="1400570"/>
                </a:lnTo>
                <a:lnTo>
                  <a:pt x="3609" y="1353294"/>
                </a:lnTo>
                <a:lnTo>
                  <a:pt x="907" y="1305526"/>
                </a:lnTo>
                <a:lnTo>
                  <a:pt x="0" y="1257299"/>
                </a:lnTo>
                <a:lnTo>
                  <a:pt x="907" y="1209073"/>
                </a:lnTo>
                <a:lnTo>
                  <a:pt x="3609" y="1161305"/>
                </a:lnTo>
                <a:lnTo>
                  <a:pt x="8073" y="1114029"/>
                </a:lnTo>
                <a:lnTo>
                  <a:pt x="14265" y="1067277"/>
                </a:lnTo>
                <a:lnTo>
                  <a:pt x="22154" y="1021082"/>
                </a:lnTo>
                <a:lnTo>
                  <a:pt x="31707" y="975477"/>
                </a:lnTo>
                <a:lnTo>
                  <a:pt x="42891" y="930494"/>
                </a:lnTo>
                <a:lnTo>
                  <a:pt x="55674" y="886165"/>
                </a:lnTo>
                <a:lnTo>
                  <a:pt x="70023" y="842523"/>
                </a:lnTo>
                <a:lnTo>
                  <a:pt x="85906" y="799601"/>
                </a:lnTo>
                <a:lnTo>
                  <a:pt x="103289" y="757431"/>
                </a:lnTo>
                <a:lnTo>
                  <a:pt x="122141" y="716046"/>
                </a:lnTo>
                <a:lnTo>
                  <a:pt x="142430" y="675479"/>
                </a:lnTo>
                <a:lnTo>
                  <a:pt x="164121" y="635761"/>
                </a:lnTo>
                <a:lnTo>
                  <a:pt x="187183" y="596925"/>
                </a:lnTo>
                <a:lnTo>
                  <a:pt x="211584" y="559005"/>
                </a:lnTo>
                <a:lnTo>
                  <a:pt x="237290" y="522032"/>
                </a:lnTo>
                <a:lnTo>
                  <a:pt x="264270" y="486040"/>
                </a:lnTo>
                <a:lnTo>
                  <a:pt x="292490" y="451060"/>
                </a:lnTo>
                <a:lnTo>
                  <a:pt x="321918" y="417125"/>
                </a:lnTo>
                <a:lnTo>
                  <a:pt x="352522" y="384268"/>
                </a:lnTo>
                <a:lnTo>
                  <a:pt x="384268" y="352522"/>
                </a:lnTo>
                <a:lnTo>
                  <a:pt x="417125" y="321918"/>
                </a:lnTo>
                <a:lnTo>
                  <a:pt x="451060" y="292490"/>
                </a:lnTo>
                <a:lnTo>
                  <a:pt x="486040" y="264270"/>
                </a:lnTo>
                <a:lnTo>
                  <a:pt x="522032" y="237290"/>
                </a:lnTo>
                <a:lnTo>
                  <a:pt x="559005" y="211584"/>
                </a:lnTo>
                <a:lnTo>
                  <a:pt x="596925" y="187183"/>
                </a:lnTo>
                <a:lnTo>
                  <a:pt x="635761" y="164121"/>
                </a:lnTo>
                <a:lnTo>
                  <a:pt x="675479" y="142430"/>
                </a:lnTo>
                <a:lnTo>
                  <a:pt x="716046" y="122141"/>
                </a:lnTo>
                <a:lnTo>
                  <a:pt x="757431" y="103289"/>
                </a:lnTo>
                <a:lnTo>
                  <a:pt x="799601" y="85906"/>
                </a:lnTo>
                <a:lnTo>
                  <a:pt x="842523" y="70023"/>
                </a:lnTo>
                <a:lnTo>
                  <a:pt x="886165" y="55674"/>
                </a:lnTo>
                <a:lnTo>
                  <a:pt x="930494" y="42891"/>
                </a:lnTo>
                <a:lnTo>
                  <a:pt x="975477" y="31707"/>
                </a:lnTo>
                <a:lnTo>
                  <a:pt x="1021082" y="22154"/>
                </a:lnTo>
                <a:lnTo>
                  <a:pt x="1067277" y="14265"/>
                </a:lnTo>
                <a:lnTo>
                  <a:pt x="1114029" y="8073"/>
                </a:lnTo>
                <a:lnTo>
                  <a:pt x="1161305" y="3609"/>
                </a:lnTo>
                <a:lnTo>
                  <a:pt x="1209073" y="907"/>
                </a:lnTo>
                <a:lnTo>
                  <a:pt x="1257299" y="0"/>
                </a:lnTo>
                <a:lnTo>
                  <a:pt x="1305526" y="907"/>
                </a:lnTo>
                <a:lnTo>
                  <a:pt x="1353294" y="3609"/>
                </a:lnTo>
                <a:lnTo>
                  <a:pt x="1400570" y="8073"/>
                </a:lnTo>
                <a:lnTo>
                  <a:pt x="1447322" y="14265"/>
                </a:lnTo>
                <a:lnTo>
                  <a:pt x="1493516" y="22154"/>
                </a:lnTo>
                <a:lnTo>
                  <a:pt x="1539122" y="31707"/>
                </a:lnTo>
                <a:lnTo>
                  <a:pt x="1584105" y="42891"/>
                </a:lnTo>
                <a:lnTo>
                  <a:pt x="1628434" y="55674"/>
                </a:lnTo>
                <a:lnTo>
                  <a:pt x="1672076" y="70023"/>
                </a:lnTo>
                <a:lnTo>
                  <a:pt x="1714998" y="85906"/>
                </a:lnTo>
                <a:lnTo>
                  <a:pt x="1757167" y="103289"/>
                </a:lnTo>
                <a:lnTo>
                  <a:pt x="1798552" y="122141"/>
                </a:lnTo>
                <a:lnTo>
                  <a:pt x="1839120" y="142430"/>
                </a:lnTo>
                <a:lnTo>
                  <a:pt x="1878838" y="164121"/>
                </a:lnTo>
                <a:lnTo>
                  <a:pt x="1917673" y="187183"/>
                </a:lnTo>
                <a:lnTo>
                  <a:pt x="1955594" y="211584"/>
                </a:lnTo>
                <a:lnTo>
                  <a:pt x="1992566" y="237290"/>
                </a:lnTo>
                <a:lnTo>
                  <a:pt x="2028559" y="264270"/>
                </a:lnTo>
                <a:lnTo>
                  <a:pt x="2063539" y="292490"/>
                </a:lnTo>
                <a:lnTo>
                  <a:pt x="2097474" y="321918"/>
                </a:lnTo>
                <a:lnTo>
                  <a:pt x="2130331" y="352522"/>
                </a:lnTo>
                <a:lnTo>
                  <a:pt x="2162077" y="384268"/>
                </a:lnTo>
                <a:lnTo>
                  <a:pt x="2192681" y="417125"/>
                </a:lnTo>
                <a:lnTo>
                  <a:pt x="2222109" y="451060"/>
                </a:lnTo>
                <a:lnTo>
                  <a:pt x="2250329" y="486040"/>
                </a:lnTo>
                <a:lnTo>
                  <a:pt x="2277308" y="522032"/>
                </a:lnTo>
                <a:lnTo>
                  <a:pt x="2303015" y="559005"/>
                </a:lnTo>
                <a:lnTo>
                  <a:pt x="2327415" y="596925"/>
                </a:lnTo>
                <a:lnTo>
                  <a:pt x="2350478" y="635761"/>
                </a:lnTo>
                <a:lnTo>
                  <a:pt x="2372169" y="675479"/>
                </a:lnTo>
                <a:lnTo>
                  <a:pt x="2392457" y="716046"/>
                </a:lnTo>
                <a:lnTo>
                  <a:pt x="2411310" y="757431"/>
                </a:lnTo>
                <a:lnTo>
                  <a:pt x="2428693" y="799601"/>
                </a:lnTo>
                <a:lnTo>
                  <a:pt x="2444576" y="842523"/>
                </a:lnTo>
                <a:lnTo>
                  <a:pt x="2458925" y="886165"/>
                </a:lnTo>
                <a:lnTo>
                  <a:pt x="2471708" y="930494"/>
                </a:lnTo>
                <a:lnTo>
                  <a:pt x="2482892" y="975477"/>
                </a:lnTo>
                <a:lnTo>
                  <a:pt x="2492444" y="1021082"/>
                </a:lnTo>
                <a:lnTo>
                  <a:pt x="2500333" y="1067277"/>
                </a:lnTo>
                <a:lnTo>
                  <a:pt x="2506526" y="1114029"/>
                </a:lnTo>
                <a:lnTo>
                  <a:pt x="2510989" y="1161305"/>
                </a:lnTo>
                <a:lnTo>
                  <a:pt x="2513691" y="1209073"/>
                </a:lnTo>
                <a:lnTo>
                  <a:pt x="2514599" y="1257299"/>
                </a:lnTo>
                <a:lnTo>
                  <a:pt x="2513691" y="1305526"/>
                </a:lnTo>
                <a:lnTo>
                  <a:pt x="2510989" y="1353294"/>
                </a:lnTo>
                <a:lnTo>
                  <a:pt x="2506526" y="1400570"/>
                </a:lnTo>
                <a:lnTo>
                  <a:pt x="2500333" y="1447322"/>
                </a:lnTo>
                <a:lnTo>
                  <a:pt x="2492444" y="1493516"/>
                </a:lnTo>
                <a:lnTo>
                  <a:pt x="2482892" y="1539122"/>
                </a:lnTo>
                <a:lnTo>
                  <a:pt x="2471708" y="1584105"/>
                </a:lnTo>
                <a:lnTo>
                  <a:pt x="2458925" y="1628434"/>
                </a:lnTo>
                <a:lnTo>
                  <a:pt x="2444576" y="1672076"/>
                </a:lnTo>
                <a:lnTo>
                  <a:pt x="2428693" y="1714998"/>
                </a:lnTo>
                <a:lnTo>
                  <a:pt x="2411310" y="1757167"/>
                </a:lnTo>
                <a:lnTo>
                  <a:pt x="2392457" y="1798552"/>
                </a:lnTo>
                <a:lnTo>
                  <a:pt x="2372169" y="1839120"/>
                </a:lnTo>
                <a:lnTo>
                  <a:pt x="2350478" y="1878838"/>
                </a:lnTo>
                <a:lnTo>
                  <a:pt x="2327415" y="1917673"/>
                </a:lnTo>
                <a:lnTo>
                  <a:pt x="2303015" y="1955594"/>
                </a:lnTo>
                <a:lnTo>
                  <a:pt x="2277308" y="1992566"/>
                </a:lnTo>
                <a:lnTo>
                  <a:pt x="2250329" y="2028559"/>
                </a:lnTo>
                <a:lnTo>
                  <a:pt x="2222109" y="2063539"/>
                </a:lnTo>
                <a:lnTo>
                  <a:pt x="2192681" y="2097474"/>
                </a:lnTo>
                <a:lnTo>
                  <a:pt x="2162077" y="2130331"/>
                </a:lnTo>
                <a:lnTo>
                  <a:pt x="2130331" y="2162077"/>
                </a:lnTo>
                <a:lnTo>
                  <a:pt x="2097474" y="2192681"/>
                </a:lnTo>
                <a:lnTo>
                  <a:pt x="2063539" y="2222109"/>
                </a:lnTo>
                <a:lnTo>
                  <a:pt x="2028559" y="2250329"/>
                </a:lnTo>
                <a:lnTo>
                  <a:pt x="1992566" y="2277308"/>
                </a:lnTo>
                <a:lnTo>
                  <a:pt x="1955594" y="2303015"/>
                </a:lnTo>
                <a:lnTo>
                  <a:pt x="1917673" y="2327415"/>
                </a:lnTo>
                <a:lnTo>
                  <a:pt x="1878838" y="2350478"/>
                </a:lnTo>
                <a:lnTo>
                  <a:pt x="1839120" y="2372169"/>
                </a:lnTo>
                <a:lnTo>
                  <a:pt x="1798552" y="2392457"/>
                </a:lnTo>
                <a:lnTo>
                  <a:pt x="1757167" y="2411310"/>
                </a:lnTo>
                <a:lnTo>
                  <a:pt x="1714998" y="2428693"/>
                </a:lnTo>
                <a:lnTo>
                  <a:pt x="1672076" y="2444576"/>
                </a:lnTo>
                <a:lnTo>
                  <a:pt x="1628434" y="2458925"/>
                </a:lnTo>
                <a:lnTo>
                  <a:pt x="1584105" y="2471708"/>
                </a:lnTo>
                <a:lnTo>
                  <a:pt x="1539122" y="2482892"/>
                </a:lnTo>
                <a:lnTo>
                  <a:pt x="1493516" y="2492444"/>
                </a:lnTo>
                <a:lnTo>
                  <a:pt x="1447322" y="2500333"/>
                </a:lnTo>
                <a:lnTo>
                  <a:pt x="1400570" y="2506526"/>
                </a:lnTo>
                <a:lnTo>
                  <a:pt x="1353294" y="2510989"/>
                </a:lnTo>
                <a:lnTo>
                  <a:pt x="1305526" y="2513691"/>
                </a:lnTo>
                <a:lnTo>
                  <a:pt x="1257299" y="2514599"/>
                </a:lnTo>
                <a:close/>
              </a:path>
            </a:pathLst>
          </a:custGeom>
          <a:solidFill>
            <a:srgbClr val="AA93A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6" name="Google Shape;350;p6">
            <a:extLst>
              <a:ext uri="{FF2B5EF4-FFF2-40B4-BE49-F238E27FC236}">
                <a16:creationId xmlns:a16="http://schemas.microsoft.com/office/drawing/2014/main" id="{7BE64D2F-71AA-4EF1-AC7A-72A5C9BA3E57}"/>
              </a:ext>
            </a:extLst>
          </p:cNvPr>
          <p:cNvSpPr txBox="1"/>
          <p:nvPr/>
        </p:nvSpPr>
        <p:spPr>
          <a:xfrm>
            <a:off x="11723422" y="3865376"/>
            <a:ext cx="4579620" cy="4037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5875" rIns="0" bIns="0" anchor="t" anchorCtr="0">
            <a:spAutoFit/>
          </a:bodyPr>
          <a:lstStyle/>
          <a:p>
            <a:pPr marL="12700" marR="5080" lvl="0" indent="-635" algn="ctr" rtl="0">
              <a:lnSpc>
                <a:spcPct val="1124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dirty="0">
                <a:solidFill>
                  <a:srgbClr val="317C46"/>
                </a:solidFill>
                <a:latin typeface="Georgia"/>
                <a:ea typeface="Georgia"/>
                <a:cs typeface="Georgia"/>
                <a:sym typeface="Georgia"/>
              </a:rPr>
              <a:t>This result shows that  WOE and IV alone is  not enough to arrive at  a conclusion, We will use  machine learning technique to  get the accurate result</a:t>
            </a:r>
            <a:endParaRPr sz="33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" name="Google Shape;351;p6">
            <a:extLst>
              <a:ext uri="{FF2B5EF4-FFF2-40B4-BE49-F238E27FC236}">
                <a16:creationId xmlns:a16="http://schemas.microsoft.com/office/drawing/2014/main" id="{F5314F34-FFDB-4894-B741-EF59399CC718}"/>
              </a:ext>
            </a:extLst>
          </p:cNvPr>
          <p:cNvSpPr txBox="1"/>
          <p:nvPr/>
        </p:nvSpPr>
        <p:spPr>
          <a:xfrm>
            <a:off x="7700358" y="5786123"/>
            <a:ext cx="2971800" cy="1329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dirty="0">
                <a:solidFill>
                  <a:srgbClr val="317C46"/>
                </a:solidFill>
                <a:latin typeface="Georgia"/>
                <a:ea typeface="Georgia"/>
                <a:cs typeface="Georgia"/>
                <a:sym typeface="Georgia"/>
              </a:rPr>
              <a:t>Highest IV</a:t>
            </a:r>
            <a:endParaRPr sz="3300" dirty="0">
              <a:latin typeface="Georgia"/>
              <a:ea typeface="Georgia"/>
              <a:cs typeface="Georgia"/>
              <a:sym typeface="Georgia"/>
            </a:endParaRPr>
          </a:p>
          <a:p>
            <a:pPr marL="12700" marR="5080" lvl="0" indent="0" algn="ctr" rtl="0">
              <a:lnSpc>
                <a:spcPct val="1081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-US" sz="1850" dirty="0">
                <a:latin typeface="Verdana"/>
                <a:ea typeface="Verdana"/>
                <a:cs typeface="Verdana"/>
                <a:sym typeface="Verdana"/>
              </a:rPr>
              <a:t>The #_of_pastdues has  the highest IV. </a:t>
            </a:r>
            <a:endParaRPr sz="185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" name="Google Shape;347;p6">
            <a:extLst>
              <a:ext uri="{FF2B5EF4-FFF2-40B4-BE49-F238E27FC236}">
                <a16:creationId xmlns:a16="http://schemas.microsoft.com/office/drawing/2014/main" id="{5E411399-CC03-4F6C-B182-DCE566A1E20D}"/>
              </a:ext>
            </a:extLst>
          </p:cNvPr>
          <p:cNvSpPr txBox="1"/>
          <p:nvPr/>
        </p:nvSpPr>
        <p:spPr>
          <a:xfrm>
            <a:off x="8243601" y="3616940"/>
            <a:ext cx="1885314" cy="920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50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0.20</a:t>
            </a:r>
            <a:endParaRPr sz="585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609931877"/>
      </p:ext>
    </p:extLst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1121</Words>
  <Application>Microsoft Office PowerPoint</Application>
  <PresentationFormat>Custom</PresentationFormat>
  <Paragraphs>242</Paragraphs>
  <Slides>18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9" baseType="lpstr">
      <vt:lpstr>Wingdings</vt:lpstr>
      <vt:lpstr>Trebuchet MS</vt:lpstr>
      <vt:lpstr>Georgia</vt:lpstr>
      <vt:lpstr>SimSun</vt:lpstr>
      <vt:lpstr>Calibri</vt:lpstr>
      <vt:lpstr>Palatino Linotype</vt:lpstr>
      <vt:lpstr>Nunito</vt:lpstr>
      <vt:lpstr>Verdana</vt:lpstr>
      <vt:lpstr>Arial</vt:lpstr>
      <vt:lpstr>Maven Pro</vt:lpstr>
      <vt:lpstr>Momentum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DEVELOPMENT FRAMEWORK</vt:lpstr>
      <vt:lpstr>FEATURE IMPORTANCE METHODS</vt:lpstr>
      <vt:lpstr>WEIGHT OF EVIDENCE AND INFORMATION  VALUE</vt:lpstr>
      <vt:lpstr>WEIGHT OF EVIDENCE AND INFORMATION  VALUE</vt:lpstr>
      <vt:lpstr>FINAL SELECTED FEATURES</vt:lpstr>
      <vt:lpstr>PowerPoint Presentation</vt:lpstr>
      <vt:lpstr>MACHINE LEARNING APPROACH</vt:lpstr>
      <vt:lpstr>MACHINE LEARNING APPROACH</vt:lpstr>
      <vt:lpstr>ROC CURVE</vt:lpstr>
      <vt:lpstr>FEATURE IMPORTANCE</vt:lpstr>
      <vt:lpstr>CONCLUSION &amp; PROJECTION</vt:lpstr>
      <vt:lpstr>RECOMMENDATION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Oladokun Joseph</dc:creator>
  <cp:lastModifiedBy>Singh Umath, Jang Bahadur</cp:lastModifiedBy>
  <cp:revision>3</cp:revision>
  <dcterms:created xsi:type="dcterms:W3CDTF">2022-12-01T17:58:41Z</dcterms:created>
  <dcterms:modified xsi:type="dcterms:W3CDTF">2022-12-15T08:21:37Z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2022-11-29T00:00:00Z</vt:filetime>
  </property>
  <property fmtid="{D5CDD505-2E9C-101B-9397-08002B2CF9AE}" pid="3" name="Creator">
    <vt:lpwstr>Canva</vt:lpwstr>
  </property>
  <property fmtid="{D5CDD505-2E9C-101B-9397-08002B2CF9AE}" pid="4" name="LastSaved">
    <vt:filetime>2022-11-29T00:00:00Z</vt:filetime>
  </property>
</Properties>
</file>